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5" r:id="rId3"/>
    <p:sldId id="266" r:id="rId4"/>
    <p:sldId id="340" r:id="rId5"/>
    <p:sldId id="341" r:id="rId6"/>
    <p:sldId id="342" r:id="rId7"/>
    <p:sldId id="34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2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jpeg"/><Relationship Id="rId5" Type="http://schemas.openxmlformats.org/officeDocument/2006/relationships/hyperlink" Target="mailto:fdebane@gmail.com" TargetMode="External"/><Relationship Id="rId4" Type="http://schemas.openxmlformats.org/officeDocument/2006/relationships/hyperlink" Target="mailto:pierre-jean.barlatier@edhec.edu" TargetMode="Externa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6A07141-84FB-3A69-143F-C5E8F9B9B3B2}"/>
              </a:ext>
            </a:extLst>
          </p:cNvPr>
          <p:cNvSpPr/>
          <p:nvPr userDrawn="1"/>
        </p:nvSpPr>
        <p:spPr>
          <a:xfrm>
            <a:off x="8881782" y="3079376"/>
            <a:ext cx="2501153" cy="23196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31763E26-4676-BA9B-E75A-02B54D84A7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6113" y="3684588"/>
            <a:ext cx="4362450" cy="23193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dirty="0"/>
              <a:t>Business Case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30911911-53CA-4638-D49C-B47C6E8E949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9002713" y="3005138"/>
            <a:ext cx="2318400" cy="2319337"/>
          </a:xfrm>
        </p:spPr>
        <p:txBody>
          <a:bodyPr anchor="ctr">
            <a:normAutofit/>
          </a:bodyPr>
          <a:lstStyle>
            <a:lvl1pPr algn="ctr">
              <a:defRPr sz="1600" b="0"/>
            </a:lvl1pPr>
          </a:lstStyle>
          <a:p>
            <a:r>
              <a:rPr lang="fr-FR" b="0" dirty="0" err="1"/>
              <a:t>Company</a:t>
            </a:r>
            <a:r>
              <a:rPr lang="fr-FR" b="0" dirty="0"/>
              <a:t> Logo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490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2AFEB7E-4E02-9BAF-7BFE-F842050F67D1}"/>
              </a:ext>
            </a:extLst>
          </p:cNvPr>
          <p:cNvSpPr txBox="1"/>
          <p:nvPr userDrawn="1"/>
        </p:nvSpPr>
        <p:spPr>
          <a:xfrm>
            <a:off x="3756772" y="416859"/>
            <a:ext cx="4678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Montserrat" pitchFamily="2" charset="0"/>
              </a:rPr>
              <a:t>Notes pour les managers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829D70D-1E69-9222-661C-2F7AC77BA043}"/>
              </a:ext>
            </a:extLst>
          </p:cNvPr>
          <p:cNvSpPr txBox="1"/>
          <p:nvPr userDrawn="1"/>
        </p:nvSpPr>
        <p:spPr>
          <a:xfrm>
            <a:off x="726138" y="1500650"/>
            <a:ext cx="726813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Blip>
                <a:blip r:embed="rId3"/>
              </a:buBlip>
            </a:pPr>
            <a:r>
              <a:rPr lang="fr-FR" sz="1400" dirty="0">
                <a:latin typeface="Montserrat" pitchFamily="2" charset="0"/>
              </a:rPr>
              <a:t>Date limite d’envoi du Brief détaillé : 19/12/22</a:t>
            </a:r>
            <a:br>
              <a:rPr lang="fr-FR" sz="1400" dirty="0">
                <a:latin typeface="Montserrat" pitchFamily="2" charset="0"/>
              </a:rPr>
            </a:br>
            <a:r>
              <a:rPr lang="fr-FR" sz="1400" dirty="0">
                <a:latin typeface="Montserrat" pitchFamily="2" charset="0"/>
              </a:rPr>
              <a:t>Aux adresses : </a:t>
            </a:r>
            <a:r>
              <a:rPr lang="fr-FR" sz="1400" dirty="0">
                <a:latin typeface="Montserrat" pitchFamily="2" charset="0"/>
                <a:hlinkClick r:id="rId4"/>
              </a:rPr>
              <a:t>pierre-jean.barlatier@edhec.edu</a:t>
            </a:r>
            <a:r>
              <a:rPr lang="fr-FR" sz="1400" dirty="0">
                <a:latin typeface="Montserrat" pitchFamily="2" charset="0"/>
              </a:rPr>
              <a:t> ou </a:t>
            </a:r>
            <a:r>
              <a:rPr lang="fr-FR" sz="1400" dirty="0">
                <a:latin typeface="Montserrat" pitchFamily="2" charset="0"/>
                <a:hlinkClick r:id="rId5"/>
              </a:rPr>
              <a:t>fdebane@gmail.com</a:t>
            </a:r>
            <a:r>
              <a:rPr lang="fr-FR" sz="1400" dirty="0">
                <a:latin typeface="Montserrat" pitchFamily="2" charset="0"/>
              </a:rPr>
              <a:t> </a:t>
            </a:r>
          </a:p>
          <a:p>
            <a:pPr marL="285750" indent="-285750">
              <a:buFontTx/>
              <a:buBlip>
                <a:blip r:embed="rId3"/>
              </a:buBlip>
            </a:pPr>
            <a:endParaRPr lang="fr-FR" sz="1400" dirty="0"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r>
              <a:rPr lang="fr-FR" sz="1400" dirty="0">
                <a:latin typeface="Montserrat" pitchFamily="2" charset="0"/>
              </a:rPr>
              <a:t>Ce </a:t>
            </a:r>
            <a:r>
              <a:rPr lang="fr-FR" sz="1400" dirty="0" err="1">
                <a:latin typeface="Montserrat" pitchFamily="2" charset="0"/>
              </a:rPr>
              <a:t>template</a:t>
            </a:r>
            <a:r>
              <a:rPr lang="fr-FR" sz="1400" dirty="0">
                <a:latin typeface="Montserrat" pitchFamily="2" charset="0"/>
              </a:rPr>
              <a:t> de Brief détaillé est uniquement fourni à titre indicatif pour vous aider à préparer les éléments correspondants à votre cas (vous pouvez donc ajouter/modifier/supprimer des chapitres)</a:t>
            </a:r>
          </a:p>
          <a:p>
            <a:pPr marL="285750" indent="-285750">
              <a:buFontTx/>
              <a:buBlip>
                <a:blip r:embed="rId3"/>
              </a:buBlip>
            </a:pPr>
            <a:endParaRPr lang="fr-FR" sz="1400" dirty="0"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r>
              <a:rPr lang="fr-FR" sz="1400" dirty="0">
                <a:latin typeface="Montserrat" pitchFamily="2" charset="0"/>
              </a:rPr>
              <a:t>L’objectif de ce document est de donner les clés aux étudiants pour démarrer leur travaux dans un cadre spécifique et pertinent. Il s’agit de détailler/expliciter les mêmes thèmes que pour le Brief simple.</a:t>
            </a:r>
          </a:p>
          <a:p>
            <a:pPr marL="285750" indent="-285750">
              <a:buFontTx/>
              <a:buBlip>
                <a:blip r:embed="rId3"/>
              </a:buBlip>
            </a:pPr>
            <a:endParaRPr lang="fr-FR" sz="1400" dirty="0"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r>
              <a:rPr lang="fr-FR" sz="1400" dirty="0">
                <a:latin typeface="Montserrat" pitchFamily="2" charset="0"/>
              </a:rPr>
              <a:t>Libre à vous de choisir le/les support(s) – ce PPT, un doc Word, une vidéo… – et la charte graphique.</a:t>
            </a:r>
          </a:p>
          <a:p>
            <a:pPr marL="285750" indent="-285750">
              <a:buFontTx/>
              <a:buBlip>
                <a:blip r:embed="rId3"/>
              </a:buBlip>
            </a:pPr>
            <a:endParaRPr lang="fr-FR" sz="1400" dirty="0"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r>
              <a:rPr lang="fr-FR" sz="1400" dirty="0">
                <a:latin typeface="Montserrat" pitchFamily="2" charset="0"/>
              </a:rPr>
              <a:t>Toutes les informations doivent impérativement être fournies </a:t>
            </a:r>
            <a:r>
              <a:rPr lang="fr-FR" sz="1400" b="1" dirty="0">
                <a:solidFill>
                  <a:srgbClr val="FF0000"/>
                </a:solidFill>
                <a:latin typeface="Montserrat" pitchFamily="2" charset="0"/>
              </a:rPr>
              <a:t>en anglais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2983F66-9ECC-9E84-27B4-E3519458FF6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411" y="1440172"/>
            <a:ext cx="3061451" cy="344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403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position personnalisé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6327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2AFEB7E-4E02-9BAF-7BFE-F842050F67D1}"/>
              </a:ext>
            </a:extLst>
          </p:cNvPr>
          <p:cNvSpPr txBox="1"/>
          <p:nvPr userDrawn="1"/>
        </p:nvSpPr>
        <p:spPr>
          <a:xfrm>
            <a:off x="5286375" y="416859"/>
            <a:ext cx="1619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>
                <a:latin typeface="Montserrat" pitchFamily="2" charset="0"/>
              </a:rPr>
              <a:t>Context</a:t>
            </a:r>
            <a:endParaRPr lang="fr-FR" sz="2800" dirty="0">
              <a:latin typeface="Montserrat" pitchFamily="2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829D70D-1E69-9222-661C-2F7AC77BA043}"/>
              </a:ext>
            </a:extLst>
          </p:cNvPr>
          <p:cNvSpPr txBox="1"/>
          <p:nvPr userDrawn="1"/>
        </p:nvSpPr>
        <p:spPr>
          <a:xfrm>
            <a:off x="1074082" y="1567885"/>
            <a:ext cx="842458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Blip>
                <a:blip r:embed="rId3"/>
              </a:buBlip>
            </a:pPr>
            <a:r>
              <a:rPr lang="fr-FR" sz="1800" dirty="0">
                <a:latin typeface="Montserrat" pitchFamily="2" charset="0"/>
              </a:rPr>
              <a:t>Business unit/service </a:t>
            </a:r>
            <a:r>
              <a:rPr lang="fr-FR" sz="1800" dirty="0" err="1">
                <a:latin typeface="Montserrat" pitchFamily="2" charset="0"/>
              </a:rPr>
              <a:t>presentation</a:t>
            </a:r>
            <a:endParaRPr lang="fr-FR" sz="1800" dirty="0">
              <a:latin typeface="Montserrat" pitchFamily="2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Key business objective for the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coming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year</a:t>
            </a:r>
            <a:endParaRPr lang="fr-FR" sz="1400" b="0" i="1" dirty="0">
              <a:solidFill>
                <a:schemeClr val="tx1"/>
              </a:solidFill>
              <a:latin typeface="Montserrat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endParaRPr lang="fr-FR" sz="16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Current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customers</a:t>
            </a: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Products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offers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and services</a:t>
            </a:r>
          </a:p>
          <a:p>
            <a:pPr marL="285750" indent="-285750">
              <a:buFontTx/>
              <a:buBlip>
                <a:blip r:embed="rId3"/>
              </a:buBlip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Brand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history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and values </a:t>
            </a:r>
            <a:b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</a:b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[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explain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the brand values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that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the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students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need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incoporate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in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their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thinking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]</a:t>
            </a:r>
          </a:p>
          <a:p>
            <a:pPr marL="285750" indent="-285750">
              <a:buFontTx/>
              <a:buBlip>
                <a:blip r:embed="rId3"/>
              </a:buBlip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Company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culture</a:t>
            </a:r>
          </a:p>
        </p:txBody>
      </p:sp>
    </p:spTree>
    <p:extLst>
      <p:ext uri="{BB962C8B-B14F-4D97-AF65-F5344CB8AC3E}">
        <p14:creationId xmlns:p14="http://schemas.microsoft.com/office/powerpoint/2010/main" val="858021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2AFEB7E-4E02-9BAF-7BFE-F842050F67D1}"/>
              </a:ext>
            </a:extLst>
          </p:cNvPr>
          <p:cNvSpPr txBox="1"/>
          <p:nvPr userDrawn="1"/>
        </p:nvSpPr>
        <p:spPr>
          <a:xfrm>
            <a:off x="4724400" y="416859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Montserrat" pitchFamily="2" charset="0"/>
              </a:rPr>
              <a:t>The Challenge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829D70D-1E69-9222-661C-2F7AC77BA043}"/>
              </a:ext>
            </a:extLst>
          </p:cNvPr>
          <p:cNvSpPr txBox="1"/>
          <p:nvPr userDrawn="1"/>
        </p:nvSpPr>
        <p:spPr>
          <a:xfrm>
            <a:off x="1074082" y="1567885"/>
            <a:ext cx="842458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Blip>
                <a:blip r:embed="rId3"/>
              </a:buBlip>
            </a:pPr>
            <a:r>
              <a:rPr lang="fr-FR" sz="1800" dirty="0" err="1">
                <a:latin typeface="Montserrat" pitchFamily="2" charset="0"/>
              </a:rPr>
              <a:t>What</a:t>
            </a:r>
            <a:r>
              <a:rPr lang="fr-FR" sz="1800" dirty="0">
                <a:latin typeface="Montserrat" pitchFamily="2" charset="0"/>
              </a:rPr>
              <a:t> business </a:t>
            </a:r>
            <a:r>
              <a:rPr lang="fr-FR" sz="1800" dirty="0" err="1">
                <a:latin typeface="Montserrat" pitchFamily="2" charset="0"/>
              </a:rPr>
              <a:t>problem</a:t>
            </a:r>
            <a:r>
              <a:rPr lang="fr-FR" sz="1800" dirty="0">
                <a:latin typeface="Montserrat" pitchFamily="2" charset="0"/>
              </a:rPr>
              <a:t> are </a:t>
            </a:r>
            <a:r>
              <a:rPr lang="fr-FR" sz="1800" dirty="0" err="1">
                <a:latin typeface="Montserrat" pitchFamily="2" charset="0"/>
              </a:rPr>
              <a:t>you</a:t>
            </a:r>
            <a:r>
              <a:rPr lang="fr-FR" sz="1800" dirty="0">
                <a:latin typeface="Montserrat" pitchFamily="2" charset="0"/>
              </a:rPr>
              <a:t> </a:t>
            </a:r>
            <a:r>
              <a:rPr lang="fr-FR" sz="1800" dirty="0" err="1">
                <a:latin typeface="Montserrat" pitchFamily="2" charset="0"/>
              </a:rPr>
              <a:t>trying</a:t>
            </a:r>
            <a:r>
              <a:rPr lang="fr-FR" sz="1800" dirty="0">
                <a:latin typeface="Montserrat" pitchFamily="2" charset="0"/>
              </a:rPr>
              <a:t> to solve?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Is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it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 a business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problem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, a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customer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problem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, a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technical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problem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, a marketing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problem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 or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something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else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endParaRPr lang="fr-FR" sz="16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endParaRPr lang="fr-FR" sz="16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Do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you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have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any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specific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customer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segment in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mind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?</a:t>
            </a:r>
          </a:p>
          <a:p>
            <a:pPr marL="285750" indent="-285750">
              <a:buFontTx/>
              <a:buBlip>
                <a:blip r:embed="rId3"/>
              </a:buBlip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0" indent="0">
              <a:buFontTx/>
              <a:buNone/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What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are the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constraints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the innovation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need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take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into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consideration</a:t>
            </a: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537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position personnalisé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2AFEB7E-4E02-9BAF-7BFE-F842050F67D1}"/>
              </a:ext>
            </a:extLst>
          </p:cNvPr>
          <p:cNvSpPr txBox="1"/>
          <p:nvPr userDrawn="1"/>
        </p:nvSpPr>
        <p:spPr>
          <a:xfrm>
            <a:off x="4481232" y="416859"/>
            <a:ext cx="3229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Montserrat" pitchFamily="2" charset="0"/>
              </a:rPr>
              <a:t>Case </a:t>
            </a:r>
            <a:r>
              <a:rPr lang="fr-FR" sz="2800" dirty="0" err="1">
                <a:latin typeface="Montserrat" pitchFamily="2" charset="0"/>
              </a:rPr>
              <a:t>Moodboard</a:t>
            </a:r>
            <a:endParaRPr lang="fr-FR" sz="2800" dirty="0">
              <a:latin typeface="Montserrat" pitchFamily="2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829D70D-1E69-9222-661C-2F7AC77BA043}"/>
              </a:ext>
            </a:extLst>
          </p:cNvPr>
          <p:cNvSpPr txBox="1"/>
          <p:nvPr userDrawn="1"/>
        </p:nvSpPr>
        <p:spPr>
          <a:xfrm>
            <a:off x="1074082" y="1184644"/>
            <a:ext cx="8424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Tx/>
              <a:buNone/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Include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here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visuals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images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representing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the case « 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universe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 » to inspire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students</a:t>
            </a: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0" indent="0">
              <a:buFontTx/>
              <a:buNone/>
            </a:pPr>
            <a:r>
              <a:rPr lang="fr-FR" sz="1600" b="0" i="1" dirty="0">
                <a:solidFill>
                  <a:schemeClr val="tx1"/>
                </a:solidFill>
                <a:latin typeface="Montserrat" pitchFamily="2" charset="0"/>
              </a:rPr>
              <a:t>Ex: </a:t>
            </a:r>
            <a:r>
              <a:rPr lang="fr-FR" sz="1600" b="0" i="1" dirty="0" err="1">
                <a:solidFill>
                  <a:schemeClr val="tx1"/>
                </a:solidFill>
                <a:latin typeface="Montserrat" pitchFamily="2" charset="0"/>
              </a:rPr>
              <a:t>customer</a:t>
            </a:r>
            <a:r>
              <a:rPr lang="fr-FR" sz="1600" b="0" i="1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600" b="0" i="1" dirty="0" err="1">
                <a:solidFill>
                  <a:schemeClr val="tx1"/>
                </a:solidFill>
                <a:latin typeface="Montserrat" pitchFamily="2" charset="0"/>
              </a:rPr>
              <a:t>personas</a:t>
            </a:r>
            <a:r>
              <a:rPr lang="fr-FR" sz="1600" b="0" i="1" dirty="0">
                <a:solidFill>
                  <a:schemeClr val="tx1"/>
                </a:solidFill>
                <a:latin typeface="Montserrat" pitchFamily="2" charset="0"/>
              </a:rPr>
              <a:t>, </a:t>
            </a:r>
            <a:r>
              <a:rPr lang="fr-FR" sz="1600" b="0" i="1" dirty="0" err="1">
                <a:solidFill>
                  <a:schemeClr val="tx1"/>
                </a:solidFill>
                <a:latin typeface="Montserrat" pitchFamily="2" charset="0"/>
              </a:rPr>
              <a:t>competing</a:t>
            </a:r>
            <a:r>
              <a:rPr lang="fr-FR" sz="1600" b="0" i="1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600" b="0" i="1" dirty="0" err="1">
                <a:solidFill>
                  <a:schemeClr val="tx1"/>
                </a:solidFill>
                <a:latin typeface="Montserrat" pitchFamily="2" charset="0"/>
              </a:rPr>
              <a:t>products</a:t>
            </a:r>
            <a:r>
              <a:rPr lang="fr-FR" sz="1600" b="0" i="1" dirty="0">
                <a:solidFill>
                  <a:schemeClr val="tx1"/>
                </a:solidFill>
                <a:latin typeface="Montserrat" pitchFamily="2" charset="0"/>
              </a:rPr>
              <a:t>, etc…</a:t>
            </a:r>
          </a:p>
        </p:txBody>
      </p:sp>
    </p:spTree>
    <p:extLst>
      <p:ext uri="{BB962C8B-B14F-4D97-AF65-F5344CB8AC3E}">
        <p14:creationId xmlns:p14="http://schemas.microsoft.com/office/powerpoint/2010/main" val="353892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position personnalisé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2AFEB7E-4E02-9BAF-7BFE-F842050F67D1}"/>
              </a:ext>
            </a:extLst>
          </p:cNvPr>
          <p:cNvSpPr txBox="1"/>
          <p:nvPr userDrawn="1"/>
        </p:nvSpPr>
        <p:spPr>
          <a:xfrm>
            <a:off x="4584326" y="416859"/>
            <a:ext cx="3023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>
                <a:latin typeface="Montserrat" pitchFamily="2" charset="0"/>
              </a:rPr>
              <a:t>Where</a:t>
            </a:r>
            <a:r>
              <a:rPr lang="fr-FR" sz="2800" dirty="0">
                <a:latin typeface="Montserrat" pitchFamily="2" charset="0"/>
              </a:rPr>
              <a:t> to start?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829D70D-1E69-9222-661C-2F7AC77BA043}"/>
              </a:ext>
            </a:extLst>
          </p:cNvPr>
          <p:cNvSpPr txBox="1"/>
          <p:nvPr userDrawn="1"/>
        </p:nvSpPr>
        <p:spPr>
          <a:xfrm>
            <a:off x="1074081" y="1567885"/>
            <a:ext cx="93137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Blip>
                <a:blip r:embed="rId3"/>
              </a:buBlip>
            </a:pPr>
            <a:r>
              <a:rPr lang="fr-FR" sz="1800" dirty="0" err="1">
                <a:latin typeface="Montserrat" pitchFamily="2" charset="0"/>
              </a:rPr>
              <a:t>What</a:t>
            </a:r>
            <a:r>
              <a:rPr lang="fr-FR" sz="1800" dirty="0">
                <a:latin typeface="Montserrat" pitchFamily="2" charset="0"/>
              </a:rPr>
              <a:t> information/</a:t>
            </a:r>
            <a:r>
              <a:rPr lang="fr-FR" sz="1800" dirty="0" err="1">
                <a:latin typeface="Montserrat" pitchFamily="2" charset="0"/>
              </a:rPr>
              <a:t>research</a:t>
            </a:r>
            <a:r>
              <a:rPr lang="fr-FR" sz="1800" dirty="0">
                <a:latin typeface="Montserrat" pitchFamily="2" charset="0"/>
              </a:rPr>
              <a:t> </a:t>
            </a:r>
            <a:r>
              <a:rPr lang="fr-FR" sz="1800" dirty="0" err="1">
                <a:latin typeface="Montserrat" pitchFamily="2" charset="0"/>
              </a:rPr>
              <a:t>should</a:t>
            </a:r>
            <a:r>
              <a:rPr lang="fr-FR" sz="1800" dirty="0">
                <a:latin typeface="Montserrat" pitchFamily="2" charset="0"/>
              </a:rPr>
              <a:t> the teams </a:t>
            </a:r>
            <a:r>
              <a:rPr lang="fr-FR" sz="1800" dirty="0" err="1">
                <a:latin typeface="Montserrat" pitchFamily="2" charset="0"/>
              </a:rPr>
              <a:t>read</a:t>
            </a:r>
            <a:r>
              <a:rPr lang="fr-FR" sz="1800" dirty="0">
                <a:latin typeface="Montserrat" pitchFamily="2" charset="0"/>
              </a:rPr>
              <a:t>/</a:t>
            </a:r>
            <a:r>
              <a:rPr lang="fr-FR" sz="1800" dirty="0" err="1">
                <a:latin typeface="Montserrat" pitchFamily="2" charset="0"/>
              </a:rPr>
              <a:t>analyze</a:t>
            </a:r>
            <a:r>
              <a:rPr lang="fr-FR" sz="1800" dirty="0">
                <a:latin typeface="Montserrat" pitchFamily="2" charset="0"/>
              </a:rPr>
              <a:t> to </a:t>
            </a:r>
            <a:r>
              <a:rPr lang="fr-FR" sz="1800" dirty="0" err="1">
                <a:latin typeface="Montserrat" pitchFamily="2" charset="0"/>
              </a:rPr>
              <a:t>get</a:t>
            </a:r>
            <a:r>
              <a:rPr lang="fr-FR" sz="1800" dirty="0">
                <a:latin typeface="Montserrat" pitchFamily="2" charset="0"/>
              </a:rPr>
              <a:t> </a:t>
            </a:r>
            <a:r>
              <a:rPr lang="fr-FR" sz="1800" dirty="0" err="1">
                <a:latin typeface="Montserrat" pitchFamily="2" charset="0"/>
              </a:rPr>
              <a:t>started</a:t>
            </a:r>
            <a:r>
              <a:rPr lang="fr-FR" sz="1800" dirty="0">
                <a:latin typeface="Montserrat" pitchFamily="2" charset="0"/>
              </a:rPr>
              <a:t>?</a:t>
            </a:r>
          </a:p>
          <a:p>
            <a:pPr marL="285750" indent="-285750">
              <a:buFontTx/>
              <a:buBlip>
                <a:blip r:embed="rId3"/>
              </a:buBlip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Who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should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they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be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talking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to?</a:t>
            </a:r>
          </a:p>
          <a:p>
            <a:pPr marL="285750" indent="-285750">
              <a:buFontTx/>
              <a:buBlip>
                <a:blip r:embed="rId3"/>
              </a:buBlip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0" indent="0">
              <a:buFontTx/>
              <a:buNone/>
            </a:pP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[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Include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presentations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read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websites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/stores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visit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competitors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trends/benchmarks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analyze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all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necessary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background info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get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started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…]</a:t>
            </a:r>
          </a:p>
          <a:p>
            <a:pPr marL="0" indent="0">
              <a:buFontTx/>
              <a:buNone/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0" indent="0">
              <a:buFontTx/>
              <a:buNone/>
            </a:pP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[The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students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will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start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with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an « Inspiration » phase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during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which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they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will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start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interacting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with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potential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customers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. </a:t>
            </a:r>
          </a:p>
          <a:p>
            <a:pPr marL="0" indent="0">
              <a:buFontTx/>
              <a:buNone/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Please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give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them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some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clue on how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locate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the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especially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if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access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is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difficult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999461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position personnalisé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8B034AB-E2C9-C4AF-E813-312643C3CE9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68388" y="1558925"/>
            <a:ext cx="9315450" cy="2871788"/>
          </a:xfrm>
        </p:spPr>
        <p:txBody>
          <a:bodyPr>
            <a:normAutofit/>
          </a:bodyPr>
          <a:lstStyle>
            <a:lvl1pPr>
              <a:defRPr sz="1800" b="0"/>
            </a:lvl1pPr>
            <a:lvl2pPr>
              <a:defRPr sz="1600" b="0"/>
            </a:lvl2pPr>
            <a:lvl3pPr>
              <a:defRPr sz="1400" b="0"/>
            </a:lvl3pPr>
            <a:lvl4pPr>
              <a:defRPr sz="1200" b="0"/>
            </a:lvl4pPr>
            <a:lvl5pPr>
              <a:defRPr sz="1200" b="0"/>
            </a:lvl5pPr>
          </a:lstStyle>
          <a:p>
            <a:pPr marL="285750" indent="-285750">
              <a:buFontTx/>
              <a:buBlip>
                <a:blip r:embed="rId3"/>
              </a:buBlip>
            </a:pPr>
            <a:r>
              <a:rPr lang="fr-FR" sz="1800" dirty="0" err="1">
                <a:latin typeface="Montserrat" pitchFamily="2" charset="0"/>
              </a:rPr>
              <a:t>What</a:t>
            </a:r>
            <a:r>
              <a:rPr lang="fr-FR" sz="1800" dirty="0">
                <a:latin typeface="Montserrat" pitchFamily="2" charset="0"/>
              </a:rPr>
              <a:t> information/</a:t>
            </a:r>
            <a:r>
              <a:rPr lang="fr-FR" sz="1800" dirty="0" err="1">
                <a:latin typeface="Montserrat" pitchFamily="2" charset="0"/>
              </a:rPr>
              <a:t>research</a:t>
            </a:r>
            <a:r>
              <a:rPr lang="fr-FR" sz="1800" dirty="0">
                <a:latin typeface="Montserrat" pitchFamily="2" charset="0"/>
              </a:rPr>
              <a:t> </a:t>
            </a:r>
            <a:r>
              <a:rPr lang="fr-FR" sz="1800" dirty="0" err="1">
                <a:latin typeface="Montserrat" pitchFamily="2" charset="0"/>
              </a:rPr>
              <a:t>should</a:t>
            </a:r>
            <a:r>
              <a:rPr lang="fr-FR" sz="1800" dirty="0">
                <a:latin typeface="Montserrat" pitchFamily="2" charset="0"/>
              </a:rPr>
              <a:t> the teams </a:t>
            </a:r>
            <a:r>
              <a:rPr lang="fr-FR" sz="1800" dirty="0" err="1">
                <a:latin typeface="Montserrat" pitchFamily="2" charset="0"/>
              </a:rPr>
              <a:t>read</a:t>
            </a:r>
            <a:r>
              <a:rPr lang="fr-FR" sz="1800" dirty="0">
                <a:latin typeface="Montserrat" pitchFamily="2" charset="0"/>
              </a:rPr>
              <a:t>/</a:t>
            </a:r>
            <a:r>
              <a:rPr lang="fr-FR" sz="1800" dirty="0" err="1">
                <a:latin typeface="Montserrat" pitchFamily="2" charset="0"/>
              </a:rPr>
              <a:t>analyze</a:t>
            </a:r>
            <a:r>
              <a:rPr lang="fr-FR" sz="1800" dirty="0">
                <a:latin typeface="Montserrat" pitchFamily="2" charset="0"/>
              </a:rPr>
              <a:t> to </a:t>
            </a:r>
            <a:r>
              <a:rPr lang="fr-FR" sz="1800" dirty="0" err="1">
                <a:latin typeface="Montserrat" pitchFamily="2" charset="0"/>
              </a:rPr>
              <a:t>get</a:t>
            </a:r>
            <a:r>
              <a:rPr lang="fr-FR" sz="1800" dirty="0">
                <a:latin typeface="Montserrat" pitchFamily="2" charset="0"/>
              </a:rPr>
              <a:t> </a:t>
            </a:r>
            <a:r>
              <a:rPr lang="fr-FR" sz="1800" dirty="0" err="1">
                <a:latin typeface="Montserrat" pitchFamily="2" charset="0"/>
              </a:rPr>
              <a:t>started</a:t>
            </a:r>
            <a:r>
              <a:rPr lang="fr-FR" sz="1800" dirty="0">
                <a:latin typeface="Montserrat" pitchFamily="2" charset="0"/>
              </a:rPr>
              <a:t>?</a:t>
            </a:r>
          </a:p>
          <a:p>
            <a:pPr marL="285750" indent="-285750">
              <a:buFontTx/>
              <a:buBlip>
                <a:blip r:embed="rId3"/>
              </a:buBlip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Who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should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they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be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talking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to?</a:t>
            </a:r>
          </a:p>
          <a:p>
            <a:pPr marL="285750" indent="-285750">
              <a:buFontTx/>
              <a:buBlip>
                <a:blip r:embed="rId3"/>
              </a:buBlip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0" indent="0">
              <a:buFontTx/>
              <a:buNone/>
            </a:pP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[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Include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presentations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read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websites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/stores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visit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competitors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trends/benchmarks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analyze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all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necessary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background info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get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started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…]</a:t>
            </a:r>
          </a:p>
          <a:p>
            <a:pPr marL="0" indent="0">
              <a:buFontTx/>
              <a:buNone/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0" indent="0">
              <a:buFontTx/>
              <a:buNone/>
            </a:pP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[The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students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will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start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with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an « Inspiration » phase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during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which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they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will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start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interacting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with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potential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customers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. </a:t>
            </a:r>
          </a:p>
          <a:p>
            <a:pPr marL="0" indent="0">
              <a:buFontTx/>
              <a:buNone/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Please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give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them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some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clue on how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locate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the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especially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if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access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is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difficult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]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2AFEB7E-4E02-9BAF-7BFE-F842050F67D1}"/>
              </a:ext>
            </a:extLst>
          </p:cNvPr>
          <p:cNvSpPr txBox="1"/>
          <p:nvPr userDrawn="1"/>
        </p:nvSpPr>
        <p:spPr>
          <a:xfrm>
            <a:off x="4584326" y="416859"/>
            <a:ext cx="3023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>
                <a:latin typeface="Montserrat" pitchFamily="2" charset="0"/>
              </a:rPr>
              <a:t>Where</a:t>
            </a:r>
            <a:r>
              <a:rPr lang="fr-FR" sz="2800" dirty="0">
                <a:latin typeface="Montserrat" pitchFamily="2" charset="0"/>
              </a:rPr>
              <a:t> to start?</a:t>
            </a:r>
          </a:p>
        </p:txBody>
      </p:sp>
    </p:spTree>
    <p:extLst>
      <p:ext uri="{BB962C8B-B14F-4D97-AF65-F5344CB8AC3E}">
        <p14:creationId xmlns:p14="http://schemas.microsoft.com/office/powerpoint/2010/main" val="34365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position personnalisé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FCF77760-8057-9ED5-F679-0DAF48DE5D8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4738" y="1568450"/>
            <a:ext cx="8423275" cy="27813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 b="0"/>
            </a:lvl1pPr>
            <a:lvl2pPr>
              <a:defRPr sz="1800" b="0"/>
            </a:lvl2pPr>
            <a:lvl3pPr>
              <a:defRPr sz="1800" b="0"/>
            </a:lvl3pPr>
            <a:lvl4pPr>
              <a:defRPr sz="1800" b="0"/>
            </a:lvl4pPr>
            <a:lvl5pPr>
              <a:defRPr sz="1800" b="0"/>
            </a:lvl5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[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Include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your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mail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so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that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the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students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can contact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you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during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the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preparation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]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itchFamily="2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itchFamily="2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[You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will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have a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midterm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confcall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with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them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(10min max. per group) in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February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(timing to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be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confirmed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)]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itchFamily="2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itchFamily="2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[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Then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you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can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decide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and let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them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know how/if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you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would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like to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interact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further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with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them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before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the March Seminar]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2AFEB7E-4E02-9BAF-7BFE-F842050F67D1}"/>
              </a:ext>
            </a:extLst>
          </p:cNvPr>
          <p:cNvSpPr txBox="1"/>
          <p:nvPr userDrawn="1"/>
        </p:nvSpPr>
        <p:spPr>
          <a:xfrm>
            <a:off x="5286375" y="416859"/>
            <a:ext cx="1619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Montserrat" pitchFamily="2" charset="0"/>
              </a:rPr>
              <a:t>Contact</a:t>
            </a:r>
          </a:p>
        </p:txBody>
      </p:sp>
    </p:spTree>
    <p:extLst>
      <p:ext uri="{BB962C8B-B14F-4D97-AF65-F5344CB8AC3E}">
        <p14:creationId xmlns:p14="http://schemas.microsoft.com/office/powerpoint/2010/main" val="759510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5C6974DF-0CF3-954B-1862-7F5F4087F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835" y="3620808"/>
            <a:ext cx="4554071" cy="2147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Business Case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F855F98-5CFD-A90A-47F6-71A62D0C62CF}"/>
              </a:ext>
            </a:extLst>
          </p:cNvPr>
          <p:cNvSpPr/>
          <p:nvPr userDrawn="1"/>
        </p:nvSpPr>
        <p:spPr>
          <a:xfrm>
            <a:off x="8881782" y="3079376"/>
            <a:ext cx="2501153" cy="23196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9854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None/>
        <a:defRPr sz="2800" b="1" kern="1200">
          <a:solidFill>
            <a:schemeClr val="tx1"/>
          </a:solidFill>
          <a:latin typeface="Montserrat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fdebane@gmail.com" TargetMode="External"/><Relationship Id="rId2" Type="http://schemas.openxmlformats.org/officeDocument/2006/relationships/hyperlink" Target="mailto:pierre-jean.barlatier@edhec.edu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91CDC24-7149-4C41-0080-0D5C9F169E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Challenge :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xxxxxxxxxxxx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[start with an active verb, ex: Design, Define, Conceive, Boost, Develop,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etc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…]</a:t>
            </a:r>
          </a:p>
          <a:p>
            <a:endParaRPr lang="fr-FR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850BDE6-7CE6-DB28-48F4-EB9BBA3BB54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84007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FB84EC5-8244-EF64-51EC-8B8E65EF0C0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120889" y="431349"/>
            <a:ext cx="3950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Montserrat" pitchFamily="2" charset="0"/>
              </a:rPr>
              <a:t>[Notes for managers]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97A1BA1-0120-2D80-2E73-AA85FD0DF0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6138" y="1500650"/>
            <a:ext cx="726813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Montserrat" pitchFamily="2" charset="0"/>
              </a:rPr>
              <a:t>Deadline for submission of the Brief</a:t>
            </a:r>
            <a:r>
              <a:rPr lang="fr-FR" sz="1400" dirty="0">
                <a:latin typeface="Montserrat" pitchFamily="2" charset="0"/>
              </a:rPr>
              <a:t>: </a:t>
            </a:r>
            <a:r>
              <a:rPr lang="fr-FR" sz="1400" b="1" dirty="0">
                <a:solidFill>
                  <a:srgbClr val="C00000"/>
                </a:solidFill>
                <a:latin typeface="Montserrat" pitchFamily="2" charset="0"/>
              </a:rPr>
              <a:t>05/12/22</a:t>
            </a:r>
            <a:br>
              <a:rPr lang="fr-FR" sz="1400" dirty="0">
                <a:latin typeface="Montserrat" pitchFamily="2" charset="0"/>
              </a:rPr>
            </a:br>
            <a:r>
              <a:rPr lang="fr-FR" sz="1400" dirty="0">
                <a:latin typeface="Montserrat" pitchFamily="2" charset="0"/>
              </a:rPr>
              <a:t>To: </a:t>
            </a:r>
            <a:r>
              <a:rPr lang="fr-FR" sz="1400" dirty="0">
                <a:latin typeface="Montserrat" pitchFamily="2" charset="0"/>
                <a:hlinkClick r:id="rId2"/>
              </a:rPr>
              <a:t>pierre-jean.barlatier@edhec.edu</a:t>
            </a:r>
            <a:r>
              <a:rPr lang="fr-FR" sz="1400" dirty="0">
                <a:latin typeface="Montserrat" pitchFamily="2" charset="0"/>
              </a:rPr>
              <a:t> or </a:t>
            </a:r>
            <a:r>
              <a:rPr lang="fr-FR" sz="1400" dirty="0">
                <a:latin typeface="Montserrat" pitchFamily="2" charset="0"/>
                <a:hlinkClick r:id="rId3"/>
              </a:rPr>
              <a:t>fdebane@gmail.com</a:t>
            </a:r>
            <a:r>
              <a:rPr lang="fr-FR" sz="1400" dirty="0">
                <a:latin typeface="Montserrat" pitchFamily="2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>
              <a:latin typeface="Montserra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Montserrat" pitchFamily="2" charset="0"/>
              </a:rPr>
              <a:t>This detailed brief template is only provided as an indication to help you prepare the elements related to your case (you can therefore add/change/delete chapters)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>
              <a:latin typeface="Montserra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Montserrat" pitchFamily="2" charset="0"/>
              </a:rPr>
              <a:t>The purpose of this document is to give students the keys to start their work in a specific and relevant framework.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>
              <a:latin typeface="Montserra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Montserrat" pitchFamily="2" charset="0"/>
              </a:rPr>
              <a:t>All information must be provided </a:t>
            </a:r>
            <a:r>
              <a:rPr lang="en-US" sz="1400" b="1" dirty="0">
                <a:solidFill>
                  <a:srgbClr val="C00000"/>
                </a:solidFill>
                <a:latin typeface="Montserrat" pitchFamily="2" charset="0"/>
              </a:rPr>
              <a:t>in English</a:t>
            </a:r>
            <a:endParaRPr lang="fr-FR" sz="1400" b="1" dirty="0">
              <a:solidFill>
                <a:srgbClr val="C00000"/>
              </a:solidFill>
              <a:latin typeface="Montserrat" pitchFamily="2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ACFF1C3-4CD9-716D-582E-2FF1445D394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411" y="1440172"/>
            <a:ext cx="3061451" cy="344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770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5C4E041C-B680-FBC0-FDCD-4309208DF3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86375" y="416859"/>
            <a:ext cx="1619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>
                <a:latin typeface="Montserrat" pitchFamily="2" charset="0"/>
              </a:rPr>
              <a:t>Context</a:t>
            </a:r>
            <a:endParaRPr lang="fr-FR" sz="2800" dirty="0">
              <a:latin typeface="Montserrat" pitchFamily="2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2722FE3-0C67-57E6-8D62-069646882F95}"/>
              </a:ext>
            </a:extLst>
          </p:cNvPr>
          <p:cNvSpPr txBox="1"/>
          <p:nvPr/>
        </p:nvSpPr>
        <p:spPr>
          <a:xfrm>
            <a:off x="1074082" y="1567885"/>
            <a:ext cx="842458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latin typeface="Montserrat" pitchFamily="2" charset="0"/>
              </a:rPr>
              <a:t>Business unit/service </a:t>
            </a:r>
            <a:r>
              <a:rPr lang="fr-FR" sz="1800" dirty="0" err="1">
                <a:latin typeface="Montserrat" pitchFamily="2" charset="0"/>
              </a:rPr>
              <a:t>presentation</a:t>
            </a:r>
            <a:endParaRPr lang="fr-FR" sz="1800" dirty="0">
              <a:latin typeface="Montserrat" pitchFamily="2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Key business objective for the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coming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year</a:t>
            </a:r>
            <a:endParaRPr lang="fr-FR" sz="1400" b="0" i="1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fr-FR" sz="16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Current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customers</a:t>
            </a: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Products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offers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and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Brand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history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and values </a:t>
            </a:r>
            <a:b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</a:b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[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explain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the brand values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that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the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students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need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incoporate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in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their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thinking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Company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culture</a:t>
            </a:r>
          </a:p>
        </p:txBody>
      </p:sp>
    </p:spTree>
    <p:extLst>
      <p:ext uri="{BB962C8B-B14F-4D97-AF65-F5344CB8AC3E}">
        <p14:creationId xmlns:p14="http://schemas.microsoft.com/office/powerpoint/2010/main" val="2369930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E798C1FB-B870-9710-6102-E6529B7B6ADE}"/>
              </a:ext>
            </a:extLst>
          </p:cNvPr>
          <p:cNvSpPr txBox="1"/>
          <p:nvPr/>
        </p:nvSpPr>
        <p:spPr>
          <a:xfrm>
            <a:off x="1203812" y="1957168"/>
            <a:ext cx="978437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err="1">
                <a:latin typeface="Montserrat" panose="00000500000000000000" pitchFamily="2" charset="0"/>
                <a:cs typeface="Calibri" panose="020F0502020204030204" pitchFamily="34" charset="0"/>
              </a:rPr>
              <a:t>What</a:t>
            </a:r>
            <a:r>
              <a:rPr lang="fr-FR" sz="1600" dirty="0">
                <a:latin typeface="Montserrat" panose="00000500000000000000" pitchFamily="2" charset="0"/>
                <a:cs typeface="Calibri" panose="020F0502020204030204" pitchFamily="34" charset="0"/>
              </a:rPr>
              <a:t> business </a:t>
            </a:r>
            <a:r>
              <a:rPr lang="fr-FR" sz="1600" dirty="0" err="1">
                <a:latin typeface="Montserrat" panose="00000500000000000000" pitchFamily="2" charset="0"/>
                <a:cs typeface="Calibri" panose="020F0502020204030204" pitchFamily="34" charset="0"/>
              </a:rPr>
              <a:t>problem</a:t>
            </a:r>
            <a:r>
              <a:rPr lang="fr-FR" sz="1600" dirty="0">
                <a:latin typeface="Montserrat" panose="00000500000000000000" pitchFamily="2" charset="0"/>
                <a:cs typeface="Calibri" panose="020F0502020204030204" pitchFamily="34" charset="0"/>
              </a:rPr>
              <a:t> are </a:t>
            </a:r>
            <a:r>
              <a:rPr lang="fr-FR" sz="1600" dirty="0" err="1">
                <a:latin typeface="Montserrat" panose="00000500000000000000" pitchFamily="2" charset="0"/>
                <a:cs typeface="Calibri" panose="020F0502020204030204" pitchFamily="34" charset="0"/>
              </a:rPr>
              <a:t>you</a:t>
            </a:r>
            <a:r>
              <a:rPr lang="fr-FR" sz="1600" dirty="0"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Montserrat" panose="00000500000000000000" pitchFamily="2" charset="0"/>
                <a:cs typeface="Calibri" panose="020F0502020204030204" pitchFamily="34" charset="0"/>
              </a:rPr>
              <a:t>trying</a:t>
            </a:r>
            <a:r>
              <a:rPr lang="fr-FR" sz="1600" dirty="0">
                <a:latin typeface="Montserrat" panose="00000500000000000000" pitchFamily="2" charset="0"/>
                <a:cs typeface="Calibri" panose="020F0502020204030204" pitchFamily="34" charset="0"/>
              </a:rPr>
              <a:t> to solve?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Is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it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 a business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problem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, a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customer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problem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, a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technical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problem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, a marketing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problem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 or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something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else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endParaRPr lang="fr-FR" sz="16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endParaRPr lang="fr-FR" sz="16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Do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you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have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any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specific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customer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segment in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mind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?</a:t>
            </a:r>
          </a:p>
          <a:p>
            <a:pPr marL="285750" indent="-285750">
              <a:buFontTx/>
              <a:buBlip>
                <a:blip r:embed="rId2"/>
              </a:buBlip>
            </a:pPr>
            <a:endParaRPr lang="fr-FR" sz="16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fr-FR" sz="16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What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are the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constraints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the innovation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need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to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take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into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consideration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7C3263B-8C1C-24A8-9F66-41556CBD6D92}"/>
              </a:ext>
            </a:extLst>
          </p:cNvPr>
          <p:cNvSpPr txBox="1"/>
          <p:nvPr/>
        </p:nvSpPr>
        <p:spPr>
          <a:xfrm>
            <a:off x="2204852" y="216964"/>
            <a:ext cx="81266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Montserrat" panose="00000500000000000000" pitchFamily="2" charset="0"/>
              </a:rPr>
              <a:t>The Challenge : </a:t>
            </a:r>
            <a:br>
              <a:rPr lang="en-US" sz="2000" dirty="0">
                <a:latin typeface="Montserrat" panose="00000500000000000000" pitchFamily="2" charset="0"/>
              </a:rPr>
            </a:br>
            <a:r>
              <a:rPr lang="en-US" sz="2000" dirty="0" err="1">
                <a:latin typeface="Montserrat" panose="00000500000000000000" pitchFamily="2" charset="0"/>
              </a:rPr>
              <a:t>xxxxxxxxxxxxx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cs typeface="Calibri" panose="020F0502020204030204" pitchFamily="34" charset="0"/>
              </a:rPr>
              <a:t>[start with an active verb, ex: Design, Define, Conceive, Boost, Develop,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cs typeface="Calibri" panose="020F0502020204030204" pitchFamily="34" charset="0"/>
              </a:rPr>
              <a:t>etc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cs typeface="Calibri" panose="020F0502020204030204" pitchFamily="34" charset="0"/>
              </a:rPr>
              <a:t> …]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cs typeface="Calibri" panose="020F0502020204030204" pitchFamily="34" charset="0"/>
              </a:rPr>
            </a:br>
            <a:endParaRPr lang="fr-FR" sz="20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323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75602855-A024-75B1-75D8-0981215EBA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81232" y="416859"/>
            <a:ext cx="3229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Montserrat" panose="00000500000000000000" pitchFamily="2" charset="0"/>
              </a:rPr>
              <a:t>Case </a:t>
            </a:r>
            <a:r>
              <a:rPr lang="fr-FR" sz="2800" dirty="0" err="1">
                <a:latin typeface="Montserrat" panose="00000500000000000000" pitchFamily="2" charset="0"/>
              </a:rPr>
              <a:t>Moodboard</a:t>
            </a:r>
            <a:endParaRPr lang="fr-FR" sz="2800" dirty="0">
              <a:latin typeface="Montserrat" panose="00000500000000000000" pitchFamily="2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1632B4E-5C41-A265-794C-FC9C5D6C9C45}"/>
              </a:ext>
            </a:extLst>
          </p:cNvPr>
          <p:cNvSpPr txBox="1"/>
          <p:nvPr/>
        </p:nvSpPr>
        <p:spPr>
          <a:xfrm>
            <a:off x="1070124" y="1291522"/>
            <a:ext cx="842458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Tx/>
              <a:buNone/>
            </a:pP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Include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here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visuals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, images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representing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the case « 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universe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 » to inspire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students</a:t>
            </a:r>
            <a:endParaRPr lang="fr-FR" sz="16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</a:pPr>
            <a:r>
              <a:rPr lang="fr-FR" sz="1600" b="0" i="1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Ex: </a:t>
            </a:r>
            <a:r>
              <a:rPr lang="fr-FR" sz="1600" b="0" i="1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customer</a:t>
            </a:r>
            <a:r>
              <a:rPr lang="fr-FR" sz="1600" b="0" i="1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i="1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personas</a:t>
            </a:r>
            <a:r>
              <a:rPr lang="fr-FR" sz="1600" b="0" i="1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, </a:t>
            </a:r>
            <a:r>
              <a:rPr lang="fr-FR" sz="1600" b="0" i="1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competing</a:t>
            </a:r>
            <a:r>
              <a:rPr lang="fr-FR" sz="1600" b="0" i="1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i="1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products</a:t>
            </a:r>
            <a:r>
              <a:rPr lang="fr-FR" sz="1600" b="0" i="1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, etc…</a:t>
            </a:r>
          </a:p>
        </p:txBody>
      </p:sp>
    </p:spTree>
    <p:extLst>
      <p:ext uri="{BB962C8B-B14F-4D97-AF65-F5344CB8AC3E}">
        <p14:creationId xmlns:p14="http://schemas.microsoft.com/office/powerpoint/2010/main" val="2473093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9C49B235-06CE-84B6-31EE-E2EBC2BB963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84326" y="416859"/>
            <a:ext cx="3023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>
                <a:latin typeface="Montserrat" panose="00000500000000000000" pitchFamily="2" charset="0"/>
              </a:rPr>
              <a:t>Where</a:t>
            </a:r>
            <a:r>
              <a:rPr lang="fr-FR" sz="2800" dirty="0">
                <a:latin typeface="Montserrat" panose="00000500000000000000" pitchFamily="2" charset="0"/>
              </a:rPr>
              <a:t> to start?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DB78611-7415-2CA8-F089-A5E6CDA10D13}"/>
              </a:ext>
            </a:extLst>
          </p:cNvPr>
          <p:cNvSpPr txBox="1"/>
          <p:nvPr/>
        </p:nvSpPr>
        <p:spPr>
          <a:xfrm>
            <a:off x="1074081" y="1567885"/>
            <a:ext cx="93137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What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 information/</a:t>
            </a: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research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should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 the teams </a:t>
            </a: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read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/</a:t>
            </a: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analyze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 to </a:t>
            </a: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get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started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Who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should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they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be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talking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to?</a:t>
            </a:r>
          </a:p>
          <a:p>
            <a:pPr marL="285750" indent="-285750">
              <a:buFontTx/>
              <a:buBlip>
                <a:blip r:embed="rId2"/>
              </a:buBlip>
            </a:pPr>
            <a:endParaRPr lang="fr-FR" sz="14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285750" indent="-285750">
              <a:buFontTx/>
              <a:buBlip>
                <a:blip r:embed="rId2"/>
              </a:buBlip>
            </a:pPr>
            <a:endParaRPr lang="fr-FR" sz="14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</a:pP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[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Include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presentations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to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read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,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websites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/stores to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visit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,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competitors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, trends/benchmarks to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analyze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, all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necessary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background info to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get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started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…]</a:t>
            </a:r>
          </a:p>
          <a:p>
            <a:pPr marL="0" indent="0">
              <a:buFontTx/>
              <a:buNone/>
            </a:pPr>
            <a:endParaRPr lang="fr-FR" sz="14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</a:pP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[The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students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will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start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with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an « Inspiration » phase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during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which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they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will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start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interacting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with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potential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customers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FontTx/>
              <a:buNone/>
            </a:pP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Please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give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them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some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clue on how to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locate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the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especially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if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access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is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difficult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227662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806A92CB-7B8D-F9D4-E19B-C52EE93758C5}"/>
              </a:ext>
            </a:extLst>
          </p:cNvPr>
          <p:cNvSpPr txBox="1"/>
          <p:nvPr/>
        </p:nvSpPr>
        <p:spPr>
          <a:xfrm>
            <a:off x="1356533" y="1730405"/>
            <a:ext cx="975622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Montserrat" panose="00000500000000000000" pitchFamily="2" charset="0"/>
              </a:rPr>
              <a:t>[Include your mail so that the students can contact you during the preparation]</a:t>
            </a:r>
          </a:p>
          <a:p>
            <a:endParaRPr lang="en-US" sz="1600" dirty="0">
              <a:latin typeface="Montserrat" panose="000005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Montserrat" panose="00000500000000000000" pitchFamily="2" charset="0"/>
              </a:rPr>
              <a:t>[You will have a midterm </a:t>
            </a:r>
            <a:r>
              <a:rPr lang="en-US" sz="1600" dirty="0" err="1">
                <a:latin typeface="Montserrat" panose="00000500000000000000" pitchFamily="2" charset="0"/>
              </a:rPr>
              <a:t>confcall</a:t>
            </a:r>
            <a:r>
              <a:rPr lang="en-US" sz="1600" dirty="0">
                <a:latin typeface="Montserrat" panose="00000500000000000000" pitchFamily="2" charset="0"/>
              </a:rPr>
              <a:t> with them (15 min max. per group) in February timing to be confirmed) ]</a:t>
            </a:r>
          </a:p>
          <a:p>
            <a:endParaRPr lang="en-US" sz="1600" dirty="0">
              <a:latin typeface="Montserrat" panose="000005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Montserrat" panose="00000500000000000000" pitchFamily="2" charset="0"/>
              </a:rPr>
              <a:t>[Then you can decide and let them know how/if you would like to interact further with them before the </a:t>
            </a:r>
            <a:r>
              <a:rPr lang="en-US" sz="1600" dirty="0" err="1">
                <a:latin typeface="Montserrat" panose="00000500000000000000" pitchFamily="2" charset="0"/>
              </a:rPr>
              <a:t>d-day</a:t>
            </a:r>
            <a:r>
              <a:rPr lang="en-US" sz="1600" dirty="0">
                <a:latin typeface="Montserrat" panose="00000500000000000000" pitchFamily="2" charset="0"/>
              </a:rPr>
              <a:t> in March]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5A27F20-D162-6B62-9EFD-F1EE946E7D7D}"/>
              </a:ext>
            </a:extLst>
          </p:cNvPr>
          <p:cNvSpPr txBox="1"/>
          <p:nvPr/>
        </p:nvSpPr>
        <p:spPr>
          <a:xfrm>
            <a:off x="4481232" y="511984"/>
            <a:ext cx="3229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Montserrat" panose="00000500000000000000" pitchFamily="2" charset="0"/>
              </a:rPr>
              <a:t>Contacts</a:t>
            </a:r>
          </a:p>
        </p:txBody>
      </p:sp>
    </p:spTree>
    <p:extLst>
      <p:ext uri="{BB962C8B-B14F-4D97-AF65-F5344CB8AC3E}">
        <p14:creationId xmlns:p14="http://schemas.microsoft.com/office/powerpoint/2010/main" val="23798895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pen Innovation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417</Words>
  <Application>Microsoft Office PowerPoint</Application>
  <PresentationFormat>Grand écran</PresentationFormat>
  <Paragraphs>48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Montserrat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NGO Matthias</dc:creator>
  <cp:lastModifiedBy>NGO Matthias</cp:lastModifiedBy>
  <cp:revision>3</cp:revision>
  <dcterms:created xsi:type="dcterms:W3CDTF">2022-11-09T10:00:48Z</dcterms:created>
  <dcterms:modified xsi:type="dcterms:W3CDTF">2022-11-17T15:25:57Z</dcterms:modified>
</cp:coreProperties>
</file>