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pptx" ContentType="application/vnd.openxmlformats-officedocument.presentationml.presentation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11"/>
  </p:notesMasterIdLst>
  <p:sldIdLst>
    <p:sldId id="271" r:id="rId4"/>
    <p:sldId id="338" r:id="rId5"/>
    <p:sldId id="339" r:id="rId6"/>
    <p:sldId id="340" r:id="rId7"/>
    <p:sldId id="341" r:id="rId8"/>
    <p:sldId id="342" r:id="rId9"/>
    <p:sldId id="343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6B18FA-888A-344B-5FFE-4B67284E0448}" name="CHATROUX Arnaud" initials="CA" userId="S::arnaud.chatroux@edhec.edu::4574c17b-a595-4178-ad1f-49ef22c5ee3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DAE3F3"/>
    <a:srgbClr val="EDEDED"/>
    <a:srgbClr val="FBE5D6"/>
    <a:srgbClr val="000000"/>
    <a:srgbClr val="EA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EE81C8-6BF9-4221-A8A9-1FB7F1E15EBB}" v="257" dt="2022-11-16T16:40:09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54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4EBCA-B96A-48B3-9E70-88498763CB1B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BD3CD-9AA0-427A-883F-0A52237A5D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04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jpeg"/><Relationship Id="rId5" Type="http://schemas.openxmlformats.org/officeDocument/2006/relationships/hyperlink" Target="mailto:fdebane@gmail.com" TargetMode="External"/><Relationship Id="rId4" Type="http://schemas.openxmlformats.org/officeDocument/2006/relationships/hyperlink" Target="mailto:pierre-jean.barlatier@edhec.edu" TargetMode="Externa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B57736-592B-536E-CCB4-0749E40CE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0B60B2-993F-E19C-6EA2-9D124A8C3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A92E60-4045-1AE0-2C07-99BB3F08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F3B2C7-010A-CFE5-16B5-392372D68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4BC641-80DF-0277-DF71-DEA5F90A2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8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23CAEF-0282-BB31-3018-1F247304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912099-CF6A-DD3F-CDBF-403C9AF2D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61C617-139B-B052-DFE2-0F56D00F8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1DE7F4-38ED-560D-8DA1-89B70660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3C1F05-9996-0F1C-B8BA-A968FA45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14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1973545-B636-7C92-0E03-A6BD8743B3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C2C69D-6154-E33A-310A-2E733F8C4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57AD28-31D3-0724-FFC0-7CB2B211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56D683-62A6-BCEB-6465-C56E9AC70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1CAE3B-EBB9-B057-2605-6C120B7A9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62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0219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7A5937-CD09-0755-4F05-EF79DBC65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33649C-DF42-D203-0E64-9A0677831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3FB3DC-630C-4D61-8EC1-CA3825D10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929504-CBC4-BC52-C194-76CDF68FF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03FB0A-34F0-CED2-4BEE-C129B6D39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386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1DD116-225A-3280-E54C-FFC8E390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AE23E5-0FDD-0666-0F50-A26FCD25D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33174-2CA4-AB81-EC83-6F5EAF573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607276-523C-B39F-17E1-7220E0F4D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D840D7-B2FC-4A10-615F-FB04FA010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412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8FAB9-46B3-0863-2557-9CE83EEBA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35211A-FFD3-6341-67A5-E5AC8EF62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DB8F13-3CFD-A80E-8278-1D219502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CA8F8A-0646-CA5E-60D5-E98A975E2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0140D3-A720-3FAD-850E-835E78EE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412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3414DC-433A-3560-5C69-69FEF7F9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950ADE-AB10-8BEA-8CC0-AB91608F2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E2BD7E-66C4-F85F-0299-52F1D5CB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641148-92D0-7B2D-B9D3-4EC20FE52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650103-125B-6D3B-B667-010320912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253037-5D3A-01EA-5DC8-7125EB7E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947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19A2A7-E594-B4FA-7743-7DFE6192F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9061D9-E7F1-1383-946D-71E8329C2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0628B7-0B87-A510-5845-F5AC8B3BE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E76616F-9740-6801-11B7-CDEA5ABD8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647A623-EDDF-7F39-F6A9-B1EC0F616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13137EB-E386-8BF9-BBFD-15FF4D17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58580A-DDFF-057C-A783-7FA0E73F1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E36AF6-4CBF-FAC1-AD78-0AA26954C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835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874CE8-A30D-5510-A969-A7DD711A1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DFFAC0-B167-AF34-E4B8-ABDA937C6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86341D-909A-E928-3741-CCDDDFC38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41C2E62-F450-40B1-8A17-D25AE692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406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F173581-6933-B4DC-1829-C6023ACC5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6FC9B9C-24CB-F766-6F85-FB03AAF3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63ACEBA-E3B0-0D1F-C1AE-B582F596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48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41F428-D365-B572-3132-6B6E92C6C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35102E-7512-2840-9B04-3453FB4CF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85F22B-8032-6713-D1FD-C2240EAEF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F24553-03D8-0EF4-479D-EF6E96843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5AE1EB-2571-4CD8-97E8-45AA0F18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847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C0139E-9F7D-C83C-6AE5-AAD175AFC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92CDCD-62C2-C5CA-52CF-C69053BA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5AC63F-4DF8-00A9-267B-AD3A57A5D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BEF777-2BDD-59F5-679C-FBC02CAED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2E04F8-C000-9DB6-A260-7BF1DEBA6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4ED860-8B33-E51B-D6B8-03A6438D7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053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59BDC3-3638-C1D4-77B8-535CBE2F3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947962E-51C1-4556-933E-05AC03B6B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50C828-241E-059F-3AA0-AFB4AA67D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676C82-A81B-8B9C-1A28-B46404E32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AE240D-615E-3325-58DD-3C9F7D7A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28138-DBEC-E693-B3B9-27DE9558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451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B052E-5C37-1F83-63A4-140E70BFB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B0D8A0-D46E-D87E-EC9C-9151DE468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C61A7B-274E-9B55-8D30-87AAD81F8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FEF153-B88C-F0D3-F7E6-1090FE9B4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6FAAA6-842A-F903-91D4-DF712A47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737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DB0327-F8B2-7018-35C8-1F8010292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D3590E-7C8F-5FB7-C4B5-C02F8B61C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954A3D-55CC-BE10-5E7F-5587B8F9A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F6BDC8-AE21-855F-9D88-DBC0D4BB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073EAB-0965-1BF0-865A-93BB7A72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5198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6A07141-84FB-3A69-143F-C5E8F9B9B3B2}"/>
              </a:ext>
            </a:extLst>
          </p:cNvPr>
          <p:cNvSpPr/>
          <p:nvPr userDrawn="1"/>
        </p:nvSpPr>
        <p:spPr>
          <a:xfrm>
            <a:off x="8881782" y="3079376"/>
            <a:ext cx="2501153" cy="23196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31763E26-4676-BA9B-E75A-02B54D84A7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113" y="3684588"/>
            <a:ext cx="4362450" cy="23193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/>
              <a:t>Business Case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30911911-53CA-4638-D49C-B47C6E8E949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002713" y="3005138"/>
            <a:ext cx="2318400" cy="2319337"/>
          </a:xfrm>
        </p:spPr>
        <p:txBody>
          <a:bodyPr anchor="ctr">
            <a:normAutofit/>
          </a:bodyPr>
          <a:lstStyle>
            <a:lvl1pPr algn="ctr">
              <a:defRPr sz="1600" b="0"/>
            </a:lvl1pPr>
          </a:lstStyle>
          <a:p>
            <a:r>
              <a:rPr lang="fr-FR" b="0" dirty="0" err="1"/>
              <a:t>Company</a:t>
            </a:r>
            <a:r>
              <a:rPr lang="fr-FR" b="0" dirty="0"/>
              <a:t> Logo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29723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3756772" y="416859"/>
            <a:ext cx="4678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itchFamily="2" charset="0"/>
              </a:rPr>
              <a:t>Notes pour les managers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726138" y="1500650"/>
            <a:ext cx="726813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Date limite d’envoi du Brief détaillé : 19/12/22</a:t>
            </a:r>
            <a:br>
              <a:rPr lang="fr-FR" sz="1400" dirty="0">
                <a:latin typeface="Montserrat" pitchFamily="2" charset="0"/>
              </a:rPr>
            </a:br>
            <a:r>
              <a:rPr lang="fr-FR" sz="1400" dirty="0">
                <a:latin typeface="Montserrat" pitchFamily="2" charset="0"/>
              </a:rPr>
              <a:t>Aux adresses : </a:t>
            </a:r>
            <a:r>
              <a:rPr lang="fr-FR" sz="1400" dirty="0">
                <a:latin typeface="Montserrat" pitchFamily="2" charset="0"/>
                <a:hlinkClick r:id="rId4"/>
              </a:rPr>
              <a:t>pierre-jean.barlatier@edhec.edu</a:t>
            </a:r>
            <a:r>
              <a:rPr lang="fr-FR" sz="1400" dirty="0">
                <a:latin typeface="Montserrat" pitchFamily="2" charset="0"/>
              </a:rPr>
              <a:t> ou </a:t>
            </a:r>
            <a:r>
              <a:rPr lang="fr-FR" sz="1400" dirty="0">
                <a:latin typeface="Montserrat" pitchFamily="2" charset="0"/>
                <a:hlinkClick r:id="rId5"/>
              </a:rPr>
              <a:t>fdebane@gmail.com</a:t>
            </a:r>
            <a:r>
              <a:rPr lang="fr-FR" sz="1400" dirty="0">
                <a:latin typeface="Montserrat" pitchFamily="2" charset="0"/>
              </a:rPr>
              <a:t> 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Ce </a:t>
            </a:r>
            <a:r>
              <a:rPr lang="fr-FR" sz="1400" dirty="0" err="1">
                <a:latin typeface="Montserrat" pitchFamily="2" charset="0"/>
              </a:rPr>
              <a:t>template</a:t>
            </a:r>
            <a:r>
              <a:rPr lang="fr-FR" sz="1400" dirty="0">
                <a:latin typeface="Montserrat" pitchFamily="2" charset="0"/>
              </a:rPr>
              <a:t> de Brief détaillé est uniquement fourni à titre indicatif pour vous aider à préparer les éléments correspondants à votre cas (vous pouvez donc ajouter/modifier/supprimer des chapitres)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L’objectif de ce document est de donner les clés aux étudiants pour démarrer leur travaux dans un cadre spécifique et pertinent. Il s’agit de détailler/expliciter les mêmes thèmes que pour le Brief simple.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Libre à vous de choisir le/les support(s) – ce PPT, un doc Word, une vidéo… – et la charte graphique.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400" dirty="0"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400" dirty="0">
                <a:latin typeface="Montserrat" pitchFamily="2" charset="0"/>
              </a:rPr>
              <a:t>Toutes les informations doivent impérativement être fournies </a:t>
            </a:r>
            <a:r>
              <a:rPr lang="fr-FR" sz="1400" b="1" dirty="0">
                <a:solidFill>
                  <a:srgbClr val="FF0000"/>
                </a:solidFill>
                <a:latin typeface="Montserrat" pitchFamily="2" charset="0"/>
              </a:rPr>
              <a:t>en anglais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2983F66-9ECC-9E84-27B4-E3519458FF6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411" y="1440172"/>
            <a:ext cx="3061451" cy="344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5786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7150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5286375" y="416859"/>
            <a:ext cx="161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itchFamily="2" charset="0"/>
              </a:rPr>
              <a:t>Context</a:t>
            </a:r>
            <a:endParaRPr lang="fr-FR" sz="2800" dirty="0">
              <a:latin typeface="Montserrat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1074082" y="1567885"/>
            <a:ext cx="842458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fr-FR" sz="1800" dirty="0">
                <a:latin typeface="Montserrat" pitchFamily="2" charset="0"/>
              </a:rPr>
              <a:t>Business unit/service </a:t>
            </a:r>
            <a:r>
              <a:rPr lang="fr-FR" sz="1800" dirty="0" err="1">
                <a:latin typeface="Montserrat" pitchFamily="2" charset="0"/>
              </a:rPr>
              <a:t>presentation</a:t>
            </a:r>
            <a:endParaRPr lang="fr-FR" sz="1800" dirty="0">
              <a:latin typeface="Montserrat" pitchFamily="2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Key business objective for the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coming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year</a:t>
            </a:r>
            <a:endParaRPr lang="fr-FR" sz="1400" b="0" i="1" dirty="0">
              <a:solidFill>
                <a:schemeClr val="tx1"/>
              </a:solidFill>
              <a:latin typeface="Montserrat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Current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customers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Products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offers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services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Brand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history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values </a:t>
            </a:r>
            <a:b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</a:b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explain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brand values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that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incoporate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in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their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thinking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]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Company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culture</a:t>
            </a:r>
          </a:p>
        </p:txBody>
      </p:sp>
    </p:spTree>
    <p:extLst>
      <p:ext uri="{BB962C8B-B14F-4D97-AF65-F5344CB8AC3E}">
        <p14:creationId xmlns:p14="http://schemas.microsoft.com/office/powerpoint/2010/main" val="34761988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4724400" y="416859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itchFamily="2" charset="0"/>
              </a:rPr>
              <a:t>The Challenge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1074082" y="1567885"/>
            <a:ext cx="84245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fr-FR" sz="1800" dirty="0" err="1">
                <a:latin typeface="Montserrat" pitchFamily="2" charset="0"/>
              </a:rPr>
              <a:t>What</a:t>
            </a:r>
            <a:r>
              <a:rPr lang="fr-FR" sz="1800" dirty="0">
                <a:latin typeface="Montserrat" pitchFamily="2" charset="0"/>
              </a:rPr>
              <a:t> business </a:t>
            </a:r>
            <a:r>
              <a:rPr lang="fr-FR" sz="1800" dirty="0" err="1">
                <a:latin typeface="Montserrat" pitchFamily="2" charset="0"/>
              </a:rPr>
              <a:t>problem</a:t>
            </a:r>
            <a:r>
              <a:rPr lang="fr-FR" sz="1800" dirty="0">
                <a:latin typeface="Montserrat" pitchFamily="2" charset="0"/>
              </a:rPr>
              <a:t> are </a:t>
            </a:r>
            <a:r>
              <a:rPr lang="fr-FR" sz="1800" dirty="0" err="1">
                <a:latin typeface="Montserrat" pitchFamily="2" charset="0"/>
              </a:rPr>
              <a:t>you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trying</a:t>
            </a:r>
            <a:r>
              <a:rPr lang="fr-FR" sz="1800" dirty="0">
                <a:latin typeface="Montserrat" pitchFamily="2" charset="0"/>
              </a:rPr>
              <a:t> to solve?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Is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it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a business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problem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a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customer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problem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a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technical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problem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a marketing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problem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or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something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else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Do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you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have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any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specific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segment in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mind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?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What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are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constraints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innovation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take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into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consideration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8373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4481232" y="416859"/>
            <a:ext cx="3229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itchFamily="2" charset="0"/>
              </a:rPr>
              <a:t>Case </a:t>
            </a:r>
            <a:r>
              <a:rPr lang="fr-FR" sz="2800" dirty="0" err="1">
                <a:latin typeface="Montserrat" pitchFamily="2" charset="0"/>
              </a:rPr>
              <a:t>Moodboard</a:t>
            </a:r>
            <a:endParaRPr lang="fr-FR" sz="2800" dirty="0">
              <a:latin typeface="Montserrat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1074082" y="1184644"/>
            <a:ext cx="8424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Include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here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visuals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images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representing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case « 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universe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 » to inspire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Ex: </a:t>
            </a:r>
            <a:r>
              <a:rPr lang="fr-FR" sz="1600" b="0" i="1" dirty="0" err="1">
                <a:solidFill>
                  <a:schemeClr val="tx1"/>
                </a:solidFill>
                <a:latin typeface="Montserrat" pitchFamily="2" charset="0"/>
              </a:rPr>
              <a:t>customer</a:t>
            </a: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600" b="0" i="1" dirty="0" err="1">
                <a:solidFill>
                  <a:schemeClr val="tx1"/>
                </a:solidFill>
                <a:latin typeface="Montserrat" pitchFamily="2" charset="0"/>
              </a:rPr>
              <a:t>personas</a:t>
            </a: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600" b="0" i="1" dirty="0" err="1">
                <a:solidFill>
                  <a:schemeClr val="tx1"/>
                </a:solidFill>
                <a:latin typeface="Montserrat" pitchFamily="2" charset="0"/>
              </a:rPr>
              <a:t>competing</a:t>
            </a: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600" b="0" i="1" dirty="0" err="1">
                <a:solidFill>
                  <a:schemeClr val="tx1"/>
                </a:solidFill>
                <a:latin typeface="Montserrat" pitchFamily="2" charset="0"/>
              </a:rPr>
              <a:t>products</a:t>
            </a:r>
            <a:r>
              <a:rPr lang="fr-FR" sz="1600" b="0" i="1" dirty="0">
                <a:solidFill>
                  <a:schemeClr val="tx1"/>
                </a:solidFill>
                <a:latin typeface="Montserrat" pitchFamily="2" charset="0"/>
              </a:rPr>
              <a:t>, etc…</a:t>
            </a:r>
          </a:p>
        </p:txBody>
      </p:sp>
    </p:spTree>
    <p:extLst>
      <p:ext uri="{BB962C8B-B14F-4D97-AF65-F5344CB8AC3E}">
        <p14:creationId xmlns:p14="http://schemas.microsoft.com/office/powerpoint/2010/main" val="74399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5B8E22-D3C6-91C4-A9E0-6D49104B8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677F69-417F-8E51-A00C-D41F63A03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E4B0EC-371F-EC87-156D-302B13E5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81FDF2-B9C5-137F-E5AA-5F57F23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8CFCCB-2A63-3689-6890-B642DA69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384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4584326" y="416859"/>
            <a:ext cx="3023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itchFamily="2" charset="0"/>
              </a:rPr>
              <a:t>Where</a:t>
            </a:r>
            <a:r>
              <a:rPr lang="fr-FR" sz="2800" dirty="0">
                <a:latin typeface="Montserrat" pitchFamily="2" charset="0"/>
              </a:rPr>
              <a:t> to start?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29D70D-1E69-9222-661C-2F7AC77BA043}"/>
              </a:ext>
            </a:extLst>
          </p:cNvPr>
          <p:cNvSpPr txBox="1"/>
          <p:nvPr userDrawn="1"/>
        </p:nvSpPr>
        <p:spPr>
          <a:xfrm>
            <a:off x="1074081" y="1567885"/>
            <a:ext cx="93137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fr-FR" sz="1800" dirty="0" err="1">
                <a:latin typeface="Montserrat" pitchFamily="2" charset="0"/>
              </a:rPr>
              <a:t>What</a:t>
            </a:r>
            <a:r>
              <a:rPr lang="fr-FR" sz="1800" dirty="0">
                <a:latin typeface="Montserrat" pitchFamily="2" charset="0"/>
              </a:rPr>
              <a:t> information/</a:t>
            </a:r>
            <a:r>
              <a:rPr lang="fr-FR" sz="1800" dirty="0" err="1">
                <a:latin typeface="Montserrat" pitchFamily="2" charset="0"/>
              </a:rPr>
              <a:t>research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should</a:t>
            </a:r>
            <a:r>
              <a:rPr lang="fr-FR" sz="1800" dirty="0">
                <a:latin typeface="Montserrat" pitchFamily="2" charset="0"/>
              </a:rPr>
              <a:t> the teams </a:t>
            </a:r>
            <a:r>
              <a:rPr lang="fr-FR" sz="1800" dirty="0" err="1">
                <a:latin typeface="Montserrat" pitchFamily="2" charset="0"/>
              </a:rPr>
              <a:t>read</a:t>
            </a:r>
            <a:r>
              <a:rPr lang="fr-FR" sz="1800" dirty="0">
                <a:latin typeface="Montserrat" pitchFamily="2" charset="0"/>
              </a:rPr>
              <a:t>/</a:t>
            </a:r>
            <a:r>
              <a:rPr lang="fr-FR" sz="1800" dirty="0" err="1">
                <a:latin typeface="Montserrat" pitchFamily="2" charset="0"/>
              </a:rPr>
              <a:t>analyze</a:t>
            </a:r>
            <a:r>
              <a:rPr lang="fr-FR" sz="1800" dirty="0">
                <a:latin typeface="Montserrat" pitchFamily="2" charset="0"/>
              </a:rPr>
              <a:t> to </a:t>
            </a:r>
            <a:r>
              <a:rPr lang="fr-FR" sz="1800" dirty="0" err="1">
                <a:latin typeface="Montserrat" pitchFamily="2" charset="0"/>
              </a:rPr>
              <a:t>get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started</a:t>
            </a:r>
            <a:r>
              <a:rPr lang="fr-FR" sz="1800" dirty="0">
                <a:latin typeface="Montserrat" pitchFamily="2" charset="0"/>
              </a:rPr>
              <a:t>?</a:t>
            </a: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Who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should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be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talking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to?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Include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presentations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read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websites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/stores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visit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competitors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trends/benchmarks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analyze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all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necessary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background info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get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started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…]</a:t>
            </a:r>
          </a:p>
          <a:p>
            <a:pPr marL="0" indent="0">
              <a:buFontTx/>
              <a:buNone/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will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start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with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 « Inspiration » phase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during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which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will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start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interacting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with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potential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. </a:t>
            </a:r>
          </a:p>
          <a:p>
            <a:pPr marL="0" indent="0">
              <a:buFontTx/>
              <a:buNone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Please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give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them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some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clue on how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locate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especially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if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access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difficult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9348518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8B034AB-E2C9-C4AF-E813-312643C3CE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68388" y="1558925"/>
            <a:ext cx="9315450" cy="2871788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600" b="0"/>
            </a:lvl2pPr>
            <a:lvl3pPr>
              <a:defRPr sz="1400" b="0"/>
            </a:lvl3pPr>
            <a:lvl4pPr>
              <a:defRPr sz="1200" b="0"/>
            </a:lvl4pPr>
            <a:lvl5pPr>
              <a:defRPr sz="1200" b="0"/>
            </a:lvl5pPr>
          </a:lstStyle>
          <a:p>
            <a:pPr marL="285750" indent="-285750">
              <a:buFontTx/>
              <a:buBlip>
                <a:blip r:embed="rId3"/>
              </a:buBlip>
            </a:pPr>
            <a:r>
              <a:rPr lang="fr-FR" sz="1800" dirty="0" err="1">
                <a:latin typeface="Montserrat" pitchFamily="2" charset="0"/>
              </a:rPr>
              <a:t>What</a:t>
            </a:r>
            <a:r>
              <a:rPr lang="fr-FR" sz="1800" dirty="0">
                <a:latin typeface="Montserrat" pitchFamily="2" charset="0"/>
              </a:rPr>
              <a:t> information/</a:t>
            </a:r>
            <a:r>
              <a:rPr lang="fr-FR" sz="1800" dirty="0" err="1">
                <a:latin typeface="Montserrat" pitchFamily="2" charset="0"/>
              </a:rPr>
              <a:t>research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should</a:t>
            </a:r>
            <a:r>
              <a:rPr lang="fr-FR" sz="1800" dirty="0">
                <a:latin typeface="Montserrat" pitchFamily="2" charset="0"/>
              </a:rPr>
              <a:t> the teams </a:t>
            </a:r>
            <a:r>
              <a:rPr lang="fr-FR" sz="1800" dirty="0" err="1">
                <a:latin typeface="Montserrat" pitchFamily="2" charset="0"/>
              </a:rPr>
              <a:t>read</a:t>
            </a:r>
            <a:r>
              <a:rPr lang="fr-FR" sz="1800" dirty="0">
                <a:latin typeface="Montserrat" pitchFamily="2" charset="0"/>
              </a:rPr>
              <a:t>/</a:t>
            </a:r>
            <a:r>
              <a:rPr lang="fr-FR" sz="1800" dirty="0" err="1">
                <a:latin typeface="Montserrat" pitchFamily="2" charset="0"/>
              </a:rPr>
              <a:t>analyze</a:t>
            </a:r>
            <a:r>
              <a:rPr lang="fr-FR" sz="1800" dirty="0">
                <a:latin typeface="Montserrat" pitchFamily="2" charset="0"/>
              </a:rPr>
              <a:t> to </a:t>
            </a:r>
            <a:r>
              <a:rPr lang="fr-FR" sz="1800" dirty="0" err="1">
                <a:latin typeface="Montserrat" pitchFamily="2" charset="0"/>
              </a:rPr>
              <a:t>get</a:t>
            </a:r>
            <a:r>
              <a:rPr lang="fr-FR" sz="1800" dirty="0">
                <a:latin typeface="Montserrat" pitchFamily="2" charset="0"/>
              </a:rPr>
              <a:t> </a:t>
            </a:r>
            <a:r>
              <a:rPr lang="fr-FR" sz="1800" dirty="0" err="1">
                <a:latin typeface="Montserrat" pitchFamily="2" charset="0"/>
              </a:rPr>
              <a:t>started</a:t>
            </a:r>
            <a:r>
              <a:rPr lang="fr-FR" sz="1800" dirty="0">
                <a:latin typeface="Montserrat" pitchFamily="2" charset="0"/>
              </a:rPr>
              <a:t>?</a:t>
            </a:r>
          </a:p>
          <a:p>
            <a:pPr marL="285750" indent="-285750">
              <a:buFontTx/>
              <a:buBlip>
                <a:blip r:embed="rId3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Who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should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be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talking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to?</a:t>
            </a: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3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Include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presentations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read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websites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/stores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visit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competitors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trends/benchmarks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analyze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all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necessary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background info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get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started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…]</a:t>
            </a:r>
          </a:p>
          <a:p>
            <a:pPr marL="0" indent="0">
              <a:buFontTx/>
              <a:buNone/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will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start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with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 « Inspiration » phase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during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which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will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start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interacting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with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potential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. </a:t>
            </a:r>
          </a:p>
          <a:p>
            <a:pPr marL="0" indent="0">
              <a:buFontTx/>
              <a:buNone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Please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give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them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some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clue on how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locate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especially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if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access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difficult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]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4584326" y="416859"/>
            <a:ext cx="3023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itchFamily="2" charset="0"/>
              </a:rPr>
              <a:t>Where</a:t>
            </a:r>
            <a:r>
              <a:rPr lang="fr-FR" sz="2800" dirty="0">
                <a:latin typeface="Montserrat" pitchFamily="2" charset="0"/>
              </a:rPr>
              <a:t> to start?</a:t>
            </a:r>
          </a:p>
        </p:txBody>
      </p:sp>
    </p:spTree>
    <p:extLst>
      <p:ext uri="{BB962C8B-B14F-4D97-AF65-F5344CB8AC3E}">
        <p14:creationId xmlns:p14="http://schemas.microsoft.com/office/powerpoint/2010/main" val="36518199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FCF77760-8057-9ED5-F679-0DAF48DE5D8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4738" y="1568450"/>
            <a:ext cx="8423275" cy="27813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[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Include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your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mail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so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that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the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students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can contact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you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during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the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preparation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[You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will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have a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midterm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confcall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with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them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(10min max. per group) in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February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(timing to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be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confirmed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)]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[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Then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you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can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decide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and let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them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know how/if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you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would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like to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interact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further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with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them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before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 the March Seminar]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2AFEB7E-4E02-9BAF-7BFE-F842050F67D1}"/>
              </a:ext>
            </a:extLst>
          </p:cNvPr>
          <p:cNvSpPr txBox="1"/>
          <p:nvPr userDrawn="1"/>
        </p:nvSpPr>
        <p:spPr>
          <a:xfrm>
            <a:off x="5286375" y="416859"/>
            <a:ext cx="161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itchFamily="2" charset="0"/>
              </a:rPr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20109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E29680-2EAE-B912-EE23-4945BCDE9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86B012-9C6B-62B3-CD61-0BA31AD30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66E05-115B-3380-BC0F-2C360873C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3ADC91-2931-C0B8-39B6-9C82C6B4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700A83-EF91-FAE0-854E-56A744E58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5CBD17-5819-791C-6BB4-CE3A5974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90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ADBF44-AD46-9974-826B-3BF86709E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A3409F-06BB-81CC-822E-6D474A2C6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ECD407-B325-4BA3-7D53-1EB55C410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E6219E6-40F2-079A-D2E9-D21E668D3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F8293D8-9C9C-1562-FA81-44A116017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3CD7E75-2025-06D2-4FA2-5E0A45C9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F0D4C7-4A2F-E908-AE36-B248DBFE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E56EDF-F7DC-153F-C4B6-2082AB83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47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D8C004-D2FB-ABAA-1658-589AC85D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217EE17-A8EB-B95C-177E-1E4B5220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477685E-DF16-ADC9-3051-6B350178F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ED0BAD-EB29-1769-7E1E-40BBFE99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05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B800F2-0137-B007-31EB-0A7ECF91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B612757-B07B-09CB-8BAD-AE4BBF2A3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2CCE94-7E9E-D108-699C-698D3AAA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12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04806A-D581-C3E4-71BC-1385013B4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A550AA-5A7C-1BBD-3471-6F76DA633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B3DC18-9227-7877-03E6-F5A5E46D8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E761AE-5E73-4D14-EDBA-E4679DD4C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F09F07-B0FB-4516-539D-D6BDDF2AD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C8C811-01E5-2488-3548-BCECEF1C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35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B0209-7999-8437-D489-32D640C5D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5A8E120-ED1C-FF4D-3BE2-95EA55C051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B0B187-0B17-E893-A48F-F08F74B4CF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0EB1B7-D59B-6FAE-1A57-8434FDC93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056E50-0669-56B7-F2A5-BF9A996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EAEEC9-3E17-3DA9-2401-FC7B24550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6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package" Target="../embeddings/Microsoft_PowerPoint_Presentation.pptx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2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4ECDDB7-59D0-E65D-FE6A-4782AB061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63F23E-5996-3140-99B1-8087A12CD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E3A1D2-D944-1305-CF2D-0ED8786D3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3137E-7C62-4CCA-901B-66444019C95C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6A517A-C700-12A2-748D-422618AEF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308731-3142-79A5-49F3-A546758FB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CC2BF-55E1-4EA1-8B06-3AAECA487E6F}" type="slidenum">
              <a:rPr lang="fr-FR" smtClean="0"/>
              <a:t>‹N°›</a:t>
            </a:fld>
            <a:endParaRPr lang="fr-FR"/>
          </a:p>
        </p:txBody>
      </p:sp>
      <p:graphicFrame>
        <p:nvGraphicFramePr>
          <p:cNvPr id="7" name="Objet 6">
            <a:hlinkClick r:id="" action="ppaction://ole?verb=0"/>
            <a:extLst>
              <a:ext uri="{FF2B5EF4-FFF2-40B4-BE49-F238E27FC236}">
                <a16:creationId xmlns:a16="http://schemas.microsoft.com/office/drawing/2014/main" id="{1887B226-963B-B575-E46C-1FBA461CA1B2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77572104"/>
              </p:ext>
            </p:extLst>
          </p:nvPr>
        </p:nvGraphicFramePr>
        <p:xfrm>
          <a:off x="0" y="1"/>
          <a:ext cx="12192000" cy="6857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esentation" r:id="rId14" imgW="6096249" imgH="3429264" progId="PowerPoint.Show.12">
                  <p:embed/>
                </p:oleObj>
              </mc:Choice>
              <mc:Fallback>
                <p:oleObj name="Presentation" r:id="rId14" imgW="6096249" imgH="3429264" progId="PowerPoint.Show.12">
                  <p:embed/>
                  <p:pic>
                    <p:nvPicPr>
                      <p:cNvPr id="7" name="Objet 6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1887B226-963B-B575-E46C-1FBA461CA1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0" y="1"/>
                        <a:ext cx="12192000" cy="6857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934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E18B907-2D2F-CC6A-989F-07686639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AA51D4-33DF-C874-5B9C-7484FF204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EDE836-232B-B1D5-6FF8-7A47CD94F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81EC-7CB7-4729-9108-D0C12005C67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D0FF62-4987-C944-677F-629A051A7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FE129A-51D5-A0CB-8680-8077A45DE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0E43D-0C4A-4892-9970-C940B4C5B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C6974DF-0CF3-954B-1862-7F5F4087F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835" y="3620808"/>
            <a:ext cx="4554071" cy="2147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Business Case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855F98-5CFD-A90A-47F6-71A62D0C62CF}"/>
              </a:ext>
            </a:extLst>
          </p:cNvPr>
          <p:cNvSpPr/>
          <p:nvPr userDrawn="1"/>
        </p:nvSpPr>
        <p:spPr>
          <a:xfrm>
            <a:off x="8881782" y="3079376"/>
            <a:ext cx="2501153" cy="23196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20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2800" b="1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debane@gmail.com" TargetMode="External"/><Relationship Id="rId2" Type="http://schemas.openxmlformats.org/officeDocument/2006/relationships/hyperlink" Target="mailto:pierre-jean.barlatier@edhec.edu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91CDC24-7149-4C41-0080-0D5C9F169E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Challenge :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xxxxxxxxxxxx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[start with an active verb, ex: Design, Define, Conceive, Boost, Develop,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etc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…]</a:t>
            </a:r>
          </a:p>
          <a:p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50BDE6-7CE6-DB28-48F4-EB9BBA3BB54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84007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C9EADDB1-0C3D-4B07-0BBC-98CB23493A59}"/>
              </a:ext>
            </a:extLst>
          </p:cNvPr>
          <p:cNvSpPr txBox="1">
            <a:spLocks/>
          </p:cNvSpPr>
          <p:nvPr/>
        </p:nvSpPr>
        <p:spPr>
          <a:xfrm>
            <a:off x="609600" y="548680"/>
            <a:ext cx="109728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dirty="0">
                <a:latin typeface="Montserrat" panose="00000500000000000000" pitchFamily="2" charset="0"/>
              </a:rPr>
              <a:t>[Notes pour les managers]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5A369DBC-8433-AAC1-1042-0659F115B18A}"/>
              </a:ext>
            </a:extLst>
          </p:cNvPr>
          <p:cNvSpPr txBox="1">
            <a:spLocks/>
          </p:cNvSpPr>
          <p:nvPr/>
        </p:nvSpPr>
        <p:spPr>
          <a:xfrm>
            <a:off x="609600" y="1549454"/>
            <a:ext cx="7310603" cy="34563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3300" lvl="1" indent="-476239"/>
            <a:r>
              <a:rPr lang="fr-FR" sz="1400" dirty="0">
                <a:latin typeface="Montserrat" panose="00000500000000000000" pitchFamily="2" charset="0"/>
              </a:rPr>
              <a:t>Date limite d’envoi de ce Brief : </a:t>
            </a:r>
            <a:r>
              <a:rPr lang="fr-FR" sz="1400" b="1" dirty="0">
                <a:solidFill>
                  <a:srgbClr val="C00000"/>
                </a:solidFill>
                <a:latin typeface="Montserrat" panose="00000500000000000000" pitchFamily="2" charset="0"/>
              </a:rPr>
              <a:t>05/12/22</a:t>
            </a:r>
            <a:r>
              <a:rPr lang="fr-FR" sz="1400" dirty="0">
                <a:solidFill>
                  <a:srgbClr val="C00000"/>
                </a:solidFill>
                <a:latin typeface="Montserrat" panose="00000500000000000000" pitchFamily="2" charset="0"/>
              </a:rPr>
              <a:t> </a:t>
            </a:r>
            <a:r>
              <a:rPr lang="fr-FR" sz="1400" dirty="0">
                <a:latin typeface="Montserrat" panose="00000500000000000000" pitchFamily="2" charset="0"/>
              </a:rPr>
              <a:t>(</a:t>
            </a:r>
            <a:r>
              <a:rPr lang="fr-FR" sz="1400" dirty="0">
                <a:latin typeface="Montserrat" panose="00000500000000000000" pitchFamily="2" charset="0"/>
                <a:hlinkClick r:id="rId2"/>
              </a:rPr>
              <a:t>pierre-jean.barlatier@edhec.edu</a:t>
            </a:r>
            <a:r>
              <a:rPr lang="fr-FR" sz="1400" dirty="0">
                <a:latin typeface="Montserrat" panose="00000500000000000000" pitchFamily="2" charset="0"/>
              </a:rPr>
              <a:t> / </a:t>
            </a:r>
            <a:r>
              <a:rPr lang="fr-FR" sz="1400" dirty="0">
                <a:latin typeface="Montserrat" panose="00000500000000000000" pitchFamily="2" charset="0"/>
                <a:hlinkClick r:id="rId3"/>
              </a:rPr>
              <a:t>franck.debane@edhec.com</a:t>
            </a:r>
            <a:r>
              <a:rPr lang="fr-FR" sz="1400" dirty="0">
                <a:latin typeface="Montserrat" panose="00000500000000000000" pitchFamily="2" charset="0"/>
              </a:rPr>
              <a:t> )</a:t>
            </a:r>
          </a:p>
          <a:p>
            <a:pPr marL="713300" lvl="1" indent="-476239"/>
            <a:endParaRPr lang="fr-FR" sz="1400" dirty="0">
              <a:latin typeface="Montserrat" panose="00000500000000000000" pitchFamily="2" charset="0"/>
            </a:endParaRPr>
          </a:p>
          <a:p>
            <a:pPr marL="713300" lvl="1" indent="-476239"/>
            <a:r>
              <a:rPr lang="fr-FR" sz="1400" dirty="0">
                <a:latin typeface="Montserrat" panose="00000500000000000000" pitchFamily="2" charset="0"/>
              </a:rPr>
              <a:t>Ce </a:t>
            </a:r>
            <a:r>
              <a:rPr lang="fr-FR" sz="1400" dirty="0" err="1">
                <a:latin typeface="Montserrat" panose="00000500000000000000" pitchFamily="2" charset="0"/>
              </a:rPr>
              <a:t>template</a:t>
            </a:r>
            <a:r>
              <a:rPr lang="fr-FR" sz="1400" dirty="0">
                <a:latin typeface="Montserrat" panose="00000500000000000000" pitchFamily="2" charset="0"/>
              </a:rPr>
              <a:t> de Brief détaillé est uniquement fourni à titre indicatif pour vous aider à préparer les éléments correspondants à votre cas (vous pouvez donc ajouter/modifier/supprimer des chapitres)</a:t>
            </a:r>
          </a:p>
          <a:p>
            <a:pPr marL="1856271" lvl="3" indent="-476239"/>
            <a:endParaRPr lang="fr-FR" sz="1400" dirty="0">
              <a:latin typeface="Montserrat" panose="00000500000000000000" pitchFamily="2" charset="0"/>
            </a:endParaRPr>
          </a:p>
          <a:p>
            <a:pPr marL="713300" lvl="1" indent="-476239"/>
            <a:r>
              <a:rPr lang="fr-FR" sz="1400" dirty="0">
                <a:latin typeface="Montserrat" panose="00000500000000000000" pitchFamily="2" charset="0"/>
              </a:rPr>
              <a:t>L’objectif de ce document est de donner les clés aux étudiants pour démarrer leur travaux dans un cadre spécifique et pertinent</a:t>
            </a:r>
          </a:p>
          <a:p>
            <a:pPr marL="1380032" lvl="3" indent="0">
              <a:buFont typeface="Arial" panose="020B0604020202020204" pitchFamily="34" charset="0"/>
              <a:buNone/>
            </a:pPr>
            <a:endParaRPr lang="fr-FR" sz="1400" dirty="0">
              <a:latin typeface="Montserrat" panose="00000500000000000000" pitchFamily="2" charset="0"/>
            </a:endParaRPr>
          </a:p>
          <a:p>
            <a:pPr marL="713300" lvl="1" indent="-476239"/>
            <a:r>
              <a:rPr lang="fr-FR" sz="1400" dirty="0">
                <a:latin typeface="Montserrat" panose="00000500000000000000" pitchFamily="2" charset="0"/>
              </a:rPr>
              <a:t>Tout doit être </a:t>
            </a:r>
            <a:r>
              <a:rPr lang="fr-FR" sz="1400" b="1" dirty="0">
                <a:solidFill>
                  <a:srgbClr val="C00000"/>
                </a:solidFill>
                <a:latin typeface="Montserrat" panose="00000500000000000000" pitchFamily="2" charset="0"/>
              </a:rPr>
              <a:t>en anglais</a:t>
            </a:r>
          </a:p>
          <a:p>
            <a:endParaRPr lang="fr-FR" sz="1867" dirty="0"/>
          </a:p>
          <a:p>
            <a:endParaRPr lang="fr-FR" sz="1867" dirty="0"/>
          </a:p>
          <a:p>
            <a:endParaRPr lang="fr-FR" sz="1867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866BDDD-0CEB-F9C4-5190-00C53F2368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235" y="1549455"/>
            <a:ext cx="3263387" cy="367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00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C4E041C-B680-FBC0-FDCD-4309208DF3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86375" y="416859"/>
            <a:ext cx="161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itchFamily="2" charset="0"/>
              </a:rPr>
              <a:t>Context</a:t>
            </a:r>
            <a:endParaRPr lang="fr-FR" sz="2800" dirty="0">
              <a:latin typeface="Montserrat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2722FE3-0C67-57E6-8D62-069646882F95}"/>
              </a:ext>
            </a:extLst>
          </p:cNvPr>
          <p:cNvSpPr txBox="1"/>
          <p:nvPr/>
        </p:nvSpPr>
        <p:spPr>
          <a:xfrm>
            <a:off x="1074082" y="1567885"/>
            <a:ext cx="84245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Business unit/service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presentation</a:t>
            </a:r>
            <a:endParaRPr lang="fr-FR" sz="1600" dirty="0"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Key business objective for the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coming</a:t>
            </a: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year</a:t>
            </a:r>
            <a:endParaRPr lang="fr-FR" sz="1600" b="0" i="1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Current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customers</a:t>
            </a: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Products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offers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and services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Brand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history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and values </a:t>
            </a:r>
            <a:b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</a:b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[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explain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brand values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that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students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need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incoporate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in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their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thinking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Company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culture</a:t>
            </a:r>
          </a:p>
        </p:txBody>
      </p:sp>
    </p:spTree>
    <p:extLst>
      <p:ext uri="{BB962C8B-B14F-4D97-AF65-F5344CB8AC3E}">
        <p14:creationId xmlns:p14="http://schemas.microsoft.com/office/powerpoint/2010/main" val="248016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798C1FB-B870-9710-6102-E6529B7B6ADE}"/>
              </a:ext>
            </a:extLst>
          </p:cNvPr>
          <p:cNvSpPr txBox="1"/>
          <p:nvPr/>
        </p:nvSpPr>
        <p:spPr>
          <a:xfrm>
            <a:off x="1203812" y="1957168"/>
            <a:ext cx="978437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business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are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trying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to solve?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Is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it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a business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technical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marketing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or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something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else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Do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you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have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any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specific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segment in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mind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are the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constraints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innovation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need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take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into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consideration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7C3263B-8C1C-24A8-9F66-41556CBD6D92}"/>
              </a:ext>
            </a:extLst>
          </p:cNvPr>
          <p:cNvSpPr txBox="1"/>
          <p:nvPr/>
        </p:nvSpPr>
        <p:spPr>
          <a:xfrm>
            <a:off x="2204852" y="216964"/>
            <a:ext cx="81266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Montserrat" panose="00000500000000000000" pitchFamily="2" charset="0"/>
              </a:rPr>
              <a:t>The Challenge : </a:t>
            </a:r>
            <a:br>
              <a:rPr lang="en-US" sz="2000" dirty="0">
                <a:latin typeface="Montserrat" panose="00000500000000000000" pitchFamily="2" charset="0"/>
              </a:rPr>
            </a:br>
            <a:r>
              <a:rPr lang="en-US" sz="2000" dirty="0" err="1">
                <a:latin typeface="Montserrat" panose="00000500000000000000" pitchFamily="2" charset="0"/>
              </a:rPr>
              <a:t>xxxxxxxxxxxxx</a:t>
            </a:r>
            <a:r>
              <a:rPr lang="en-US" sz="2000" dirty="0">
                <a:latin typeface="Montserrat" panose="00000500000000000000" pitchFamily="2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[start with an active verb, ex: Design, Define, Conceive, Boost, Develop,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etc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 …]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</a:br>
            <a:endParaRPr lang="fr-FR" sz="2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23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5602855-A024-75B1-75D8-0981215EBA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81232" y="416859"/>
            <a:ext cx="3229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anose="00000500000000000000" pitchFamily="2" charset="0"/>
              </a:rPr>
              <a:t>Case </a:t>
            </a:r>
            <a:r>
              <a:rPr lang="fr-FR" sz="2800" dirty="0" err="1">
                <a:latin typeface="Montserrat" panose="00000500000000000000" pitchFamily="2" charset="0"/>
              </a:rPr>
              <a:t>Moodboard</a:t>
            </a:r>
            <a:endParaRPr lang="fr-FR" sz="2800" dirty="0">
              <a:latin typeface="Montserrat" panose="00000500000000000000" pitchFamily="2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1632B4E-5C41-A265-794C-FC9C5D6C9C45}"/>
              </a:ext>
            </a:extLst>
          </p:cNvPr>
          <p:cNvSpPr txBox="1"/>
          <p:nvPr/>
        </p:nvSpPr>
        <p:spPr>
          <a:xfrm>
            <a:off x="1070124" y="1291522"/>
            <a:ext cx="84245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Include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here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visuals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images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representing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case « 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universe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 » to inspire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students</a:t>
            </a: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Ex: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personas</a:t>
            </a: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competing</a:t>
            </a: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i="1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products</a:t>
            </a:r>
            <a:r>
              <a:rPr lang="fr-FR" sz="1600" b="0" i="1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etc…</a:t>
            </a:r>
          </a:p>
        </p:txBody>
      </p:sp>
    </p:spTree>
    <p:extLst>
      <p:ext uri="{BB962C8B-B14F-4D97-AF65-F5344CB8AC3E}">
        <p14:creationId xmlns:p14="http://schemas.microsoft.com/office/powerpoint/2010/main" val="247309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C49B235-06CE-84B6-31EE-E2EBC2BB963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84326" y="416859"/>
            <a:ext cx="3023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Montserrat" panose="00000500000000000000" pitchFamily="2" charset="0"/>
              </a:rPr>
              <a:t>Where</a:t>
            </a:r>
            <a:r>
              <a:rPr lang="fr-FR" sz="2800" dirty="0">
                <a:latin typeface="Montserrat" panose="00000500000000000000" pitchFamily="2" charset="0"/>
              </a:rPr>
              <a:t> to start?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DB78611-7415-2CA8-F089-A5E6CDA10D13}"/>
              </a:ext>
            </a:extLst>
          </p:cNvPr>
          <p:cNvSpPr txBox="1"/>
          <p:nvPr/>
        </p:nvSpPr>
        <p:spPr>
          <a:xfrm>
            <a:off x="1074081" y="1567885"/>
            <a:ext cx="93137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information/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research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should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the teams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read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/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analyze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get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started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Who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should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be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talking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to?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[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Include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presentations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read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websites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/stores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visit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competitors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trends/benchmarks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analyze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all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necessary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background info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get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started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…]</a:t>
            </a:r>
          </a:p>
          <a:p>
            <a:pPr marL="0" indent="0">
              <a:buFontTx/>
              <a:buNone/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[The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students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will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start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with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an « Inspiration » phase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during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which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will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start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interacting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with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potential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FontTx/>
              <a:buNone/>
            </a:pP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Please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give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them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some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clue on how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locate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especially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if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access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difficult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22766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06A92CB-7B8D-F9D4-E19B-C52EE93758C5}"/>
              </a:ext>
            </a:extLst>
          </p:cNvPr>
          <p:cNvSpPr txBox="1"/>
          <p:nvPr/>
        </p:nvSpPr>
        <p:spPr>
          <a:xfrm>
            <a:off x="1356533" y="1730405"/>
            <a:ext cx="975622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[Include your mail so that the students can contact you during the preparation]</a:t>
            </a:r>
          </a:p>
          <a:p>
            <a:endParaRPr lang="en-US" sz="1600" dirty="0">
              <a:latin typeface="Montserrat" panose="00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[You will have a midterm </a:t>
            </a:r>
            <a:r>
              <a:rPr lang="en-US" sz="1600" dirty="0" err="1">
                <a:latin typeface="Montserrat" panose="00000500000000000000" pitchFamily="2" charset="0"/>
              </a:rPr>
              <a:t>confcall</a:t>
            </a:r>
            <a:r>
              <a:rPr lang="en-US" sz="1600" dirty="0">
                <a:latin typeface="Montserrat" panose="00000500000000000000" pitchFamily="2" charset="0"/>
              </a:rPr>
              <a:t> with them (15 min max. per group) in February timing to be confirmed) ]</a:t>
            </a:r>
          </a:p>
          <a:p>
            <a:endParaRPr lang="en-US" sz="1600" dirty="0">
              <a:latin typeface="Montserrat" panose="00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[Then you can decide and let them know how/if you would like to interact further with them before the </a:t>
            </a:r>
            <a:r>
              <a:rPr lang="en-US" sz="1600" dirty="0" err="1">
                <a:latin typeface="Montserrat" panose="00000500000000000000" pitchFamily="2" charset="0"/>
              </a:rPr>
              <a:t>d-day</a:t>
            </a:r>
            <a:r>
              <a:rPr lang="en-US" sz="1600" dirty="0">
                <a:latin typeface="Montserrat" panose="00000500000000000000" pitchFamily="2" charset="0"/>
              </a:rPr>
              <a:t> in March]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5A27F20-D162-6B62-9EFD-F1EE946E7D7D}"/>
              </a:ext>
            </a:extLst>
          </p:cNvPr>
          <p:cNvSpPr txBox="1"/>
          <p:nvPr/>
        </p:nvSpPr>
        <p:spPr>
          <a:xfrm>
            <a:off x="4481232" y="511984"/>
            <a:ext cx="3229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ontserrat" panose="00000500000000000000" pitchFamily="2" charset="0"/>
              </a:rPr>
              <a:t>Contacts</a:t>
            </a:r>
          </a:p>
        </p:txBody>
      </p:sp>
    </p:spTree>
    <p:extLst>
      <p:ext uri="{BB962C8B-B14F-4D97-AF65-F5344CB8AC3E}">
        <p14:creationId xmlns:p14="http://schemas.microsoft.com/office/powerpoint/2010/main" val="23798895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pen Innovation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419</Words>
  <Application>Microsoft Office PowerPoint</Application>
  <PresentationFormat>Grand écran</PresentationFormat>
  <Paragraphs>49</Paragraphs>
  <Slides>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Montserrat</vt:lpstr>
      <vt:lpstr>Thème Office</vt:lpstr>
      <vt:lpstr>Conception personnalisée</vt:lpstr>
      <vt:lpstr>1_Thème Office</vt:lpstr>
      <vt:lpstr>Presentation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NGO Matthias</dc:creator>
  <cp:lastModifiedBy>NGO Matthias</cp:lastModifiedBy>
  <cp:revision>10</cp:revision>
  <dcterms:created xsi:type="dcterms:W3CDTF">2022-10-12T08:54:22Z</dcterms:created>
  <dcterms:modified xsi:type="dcterms:W3CDTF">2022-11-17T15:20:36Z</dcterms:modified>
</cp:coreProperties>
</file>